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28.xml" ContentType="application/vnd.openxmlformats-officedocument.presentationml.slide+xml"/>
  <Override PartName="/ppt/slides/slide37.xml" ContentType="application/vnd.openxmlformats-officedocument.presentationml.slide+xml"/>
  <Override PartName="/ppt/comments/comment5.xml" ContentType="application/vnd.openxmlformats-officedocument.presentationml.comments+xml"/>
  <Override PartName="/ppt/slides/slide9.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heme/theme1.xml" ContentType="application/vnd.openxmlformats-officedocument.theme+xml"/>
  <Override PartName="/ppt/comments/comment10.xml" ContentType="application/vnd.openxmlformats-officedocument.presentationml.comments+xml"/>
  <Override PartName="/ppt/notesSlides/notesSlide2.xml" ContentType="application/vnd.openxmlformats-officedocument.presentationml.notesSlide+xml"/>
  <Override PartName="/ppt/comments/comment16.xml" ContentType="application/vnd.openxmlformats-officedocument.presentationml.comments+xml"/>
  <Default Extension="jpeg" ContentType="image/jpeg"/>
  <Override PartName="/ppt/notesSlides/notesSlide11.xml" ContentType="application/vnd.openxmlformats-officedocument.presentationml.notesSlide+xml"/>
  <Override PartName="/ppt/comments/comment25.xml" ContentType="application/vnd.openxmlformats-officedocument.presentationml.comments+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slideLayouts/slideLayout5.xml" ContentType="application/vnd.openxmlformats-officedocument.presentationml.slideLayout+xml"/>
  <Override PartName="/ppt/slides/slide42.xml" ContentType="application/vnd.openxmlformats-officedocument.presentationml.slide+xml"/>
  <Override PartName="/ppt/notesSlides/notesSlide17.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comments/comment6.xml" ContentType="application/vnd.openxmlformats-officedocument.presentationml.comments+xml"/>
  <Override PartName="/ppt/slides/slide48.xml" ContentType="application/vnd.openxmlformats-officedocument.presentationml.slide+xml"/>
  <Override PartName="/ppt/slides/slide57.xml" ContentType="application/vnd.openxmlformats-officedocument.presentationml.slide+xml"/>
  <Override PartName="/ppt/theme/theme2.xml" ContentType="application/vnd.openxmlformats-officedocument.theme+xml"/>
  <Override PartName="/ppt/comments/comment11.xml" ContentType="application/vnd.openxmlformats-officedocument.presentationml.comments+xml"/>
  <Override PartName="/ppt/notesSlides/notesSlide3.xml" ContentType="application/vnd.openxmlformats-officedocument.presentationml.notesSlide+xml"/>
  <Override PartName="/ppt/comments/comment20.xml" ContentType="application/vnd.openxmlformats-officedocument.presentationml.comments+xml"/>
  <Override PartName="/ppt/comments/comment30.xml" ContentType="application/vnd.openxmlformats-officedocument.presentationml.comments+xml"/>
  <Override PartName="/ppt/notesSlides/notesSlide8.xml" ContentType="application/vnd.openxmlformats-officedocument.presentationml.notesSlide+xml"/>
  <Override PartName="/ppt/comments/comment17.xml" ContentType="application/vnd.openxmlformats-officedocument.presentationml.comments+xml"/>
  <Override PartName="/ppt/notesSlides/notesSlide12.xml" ContentType="application/vnd.openxmlformats-officedocument.presentationml.notesSlide+xml"/>
  <Override PartName="/ppt/slides/slide14.xml" ContentType="application/vnd.openxmlformats-officedocument.presentationml.slide+xml"/>
  <Override PartName="/ppt/comments/comment26.xml" ContentType="application/vnd.openxmlformats-officedocument.presentationml.comments+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comments/comment1.xml" ContentType="application/vnd.openxmlformats-officedocument.presentationml.comments+xml"/>
  <Override PartName="/ppt/slides/slide5.xml" ContentType="application/vnd.openxmlformats-officedocument.presentationml.slide+xml"/>
  <Override PartName="/ppt/slideLayouts/slideLayout6.xml" ContentType="application/vnd.openxmlformats-officedocument.presentationml.slideLayout+xml"/>
  <Default Extension="xml" ContentType="application/xml"/>
  <Override PartName="/ppt/slides/slide43.xml" ContentType="application/vnd.openxmlformats-officedocument.presentationml.slide+xml"/>
  <Override PartName="/ppt/tableStyles.xml" ContentType="application/vnd.openxmlformats-officedocument.presentationml.tableStyles+xml"/>
  <Override PartName="/ppt/notesSlides/notesSlide18.xml" ContentType="application/vnd.openxmlformats-officedocument.presentationml.notesSlide+xml"/>
  <Override PartName="/ppt/slides/slide52.xml" ContentType="application/vnd.openxmlformats-officedocument.presentationml.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notesSlides/notesSlide37.xml" ContentType="application/vnd.openxmlformats-officedocument.presentationml.notesSlide+xml"/>
  <Override PartName="/docProps/app.xml" ContentType="application/vnd.openxmlformats-officedocument.extended-properties+xml"/>
  <Override PartName="/ppt/slides/slide39.xml" ContentType="application/vnd.openxmlformats-officedocument.presentationml.slide+xml"/>
  <Override PartName="/ppt/comments/comment7.xml" ContentType="application/vnd.openxmlformats-officedocument.presentationml.comments+xml"/>
  <Override PartName="/ppt/slides/slide49.xml" ContentType="application/vnd.openxmlformats-officedocument.presentationml.slide+xml"/>
  <Override PartName="/docProps/core.xml" ContentType="application/vnd.openxmlformats-package.core-properties+xml"/>
  <Override PartName="/ppt/comments/comment12.xml" ContentType="application/vnd.openxmlformats-officedocument.presentationml.comments+xml"/>
  <Override PartName="/ppt/notesSlides/notesSlide4.xml" ContentType="application/vnd.openxmlformats-officedocument.presentationml.notesSlide+xml"/>
  <Override PartName="/ppt/comments/comment21.xml" ContentType="application/vnd.openxmlformats-officedocument.presentationml.comments+xml"/>
  <Override PartName="/ppt/comments/comment31.xml" ContentType="application/vnd.openxmlformats-officedocument.presentationml.comments+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Override PartName="/ppt/comments/comment18.xml" ContentType="application/vnd.openxmlformats-officedocument.presentationml.comments+xml"/>
  <Override PartName="/ppt/comments/comment27.xml" ContentType="application/vnd.openxmlformats-officedocument.presentationml.comments+xml"/>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comments/comment2.xml" ContentType="application/vnd.openxmlformats-officedocument.presentationml.comments+xml"/>
  <Override PartName="/ppt/slides/slide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44.xml" ContentType="application/vnd.openxmlformats-officedocument.presentationml.slide+xml"/>
  <Override PartName="/ppt/notesSlides/notesSlide19.xml" ContentType="application/vnd.openxmlformats-officedocument.presentationml.notesSlide+xml"/>
  <Override PartName="/ppt/slides/slide53.xml" ContentType="application/vnd.openxmlformats-officedocument.presentationml.slide+xml"/>
  <Override PartName="/ppt/notesSlides/notesSlide29.xml" ContentType="application/vnd.openxmlformats-officedocument.presentationml.notesSlide+xml"/>
  <Override PartName="/ppt/notesSlides/notesSlide38.xml" ContentType="application/vnd.openxmlformats-officedocument.presentationml.notesSlide+xml"/>
  <Override PartName="/ppt/comments/comment8.xml" ContentType="application/vnd.openxmlformats-officedocument.presentationml.comments+xml"/>
  <Override PartName="/ppt/comments/comment13.xml" ContentType="application/vnd.openxmlformats-officedocument.presentationml.comments+xml"/>
  <Override PartName="/ppt/notesSlides/notesSlide5.xml" ContentType="application/vnd.openxmlformats-officedocument.presentationml.notesSlide+xml"/>
  <Override PartName="/ppt/comments/comment22.xml" ContentType="application/vnd.openxmlformats-officedocument.presentationml.comments+xml"/>
  <Override PartName="/ppt/slides/slide10.xml" ContentType="application/vnd.openxmlformats-officedocument.presentationml.slide+xml"/>
  <Override PartName="/ppt/commentAuthors.xml" ContentType="application/vnd.openxmlformats-officedocument.presentationml.commentAuthors+xml"/>
  <Override PartName="/ppt/comments/comment32.xml" ContentType="application/vnd.openxmlformats-officedocument.presentationml.comments+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comments/comment19.xml" ContentType="application/vnd.openxmlformats-officedocument.presentationml.comments+xml"/>
  <Override PartName="/ppt/notesSlides/notesSlide14.xml" ContentType="application/vnd.openxmlformats-officedocument.presentationml.notesSlide+xml"/>
  <Override PartName="/ppt/comments/comment28.xml" ContentType="application/vnd.openxmlformats-officedocument.presentationml.comments+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slides/slide7.xml" ContentType="application/vnd.openxmlformats-officedocument.presentationml.slide+xml"/>
  <Override PartName="/ppt/comments/comment3.xml" ContentType="application/vnd.openxmlformats-officedocument.presentationml.comments+xml"/>
  <Override PartName="/ppt/slideLayouts/slideLayout8.xml" ContentType="application/vnd.openxmlformats-officedocument.presentationml.slideLayout+xml"/>
  <Override PartName="/ppt/slides/slide45.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comments/comment9.xml" ContentType="application/vnd.openxmlformats-officedocument.presentationml.comments+xml"/>
  <Override PartName="/ppt/presentation.xml" ContentType="application/vnd.openxmlformats-officedocument.presentationml.presentation.main+xml"/>
  <Default Extension="tiff" ContentType="image/tiff"/>
  <Override PartName="/ppt/comments/comment14.xml" ContentType="application/vnd.openxmlformats-officedocument.presentationml.comments+xml"/>
  <Override PartName="/ppt/notesSlides/notesSlide6.xml" ContentType="application/vnd.openxmlformats-officedocument.presentationml.notesSlide+xml"/>
  <Override PartName="/ppt/notesSlides/notesSlide10.xml" ContentType="application/vnd.openxmlformats-officedocument.presentationml.notesSlide+xml"/>
  <Override PartName="/ppt/comments/comment23.xml" ContentType="application/vnd.openxmlformats-officedocument.presentationml.comments+xml"/>
  <Override PartName="/ppt/slides/slide11.xml" ContentType="application/vnd.openxmlformats-officedocument.presentationml.slide+xml"/>
  <Override PartName="/ppt/comments/comment33.xml" ContentType="application/vnd.openxmlformats-officedocument.presentationml.comments+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comments/comment29.xml" ContentType="application/vnd.openxmlformats-officedocument.presentationml.comments+xml"/>
  <Override PartName="/ppt/slides/slide17.xml" ContentType="application/vnd.openxmlformats-officedocument.presentationml.slide+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comments/comment4.xml" ContentType="application/vnd.openxmlformats-officedocument.presentationml.comments+xml"/>
  <Override PartName="/ppt/slides/slide8.xml" ContentType="application/vnd.openxmlformats-officedocument.presentationml.slide+xml"/>
  <Override PartName="/ppt/slideLayouts/slideLayout9.xml" ContentType="application/vnd.openxmlformats-officedocument.presentationml.slideLayout+xml"/>
  <Override PartName="/ppt/slides/slide46.xml" ContentType="application/vnd.openxmlformats-officedocument.presentationml.slide+xml"/>
  <Override PartName="/ppt/slides/slide55.xml" ContentType="application/vnd.openxmlformats-officedocument.presentationml.slide+xml"/>
  <Override PartName="/ppt/notesSlides/notesSlide1.xml" ContentType="application/vnd.openxmlformats-officedocument.presentationml.notesSlide+xml"/>
  <Override PartName="/ppt/comments/comment15.xml" ContentType="application/vnd.openxmlformats-officedocument.presentationml.comments+xml"/>
  <Override PartName="/ppt/notesSlides/notesSlide7.xml" ContentType="application/vnd.openxmlformats-officedocument.presentationml.notesSlide+xml"/>
  <Override PartName="/ppt/comments/comment24.xml" ContentType="application/vnd.openxmlformats-officedocument.presentationml.comments+xml"/>
  <Override PartName="/ppt/slides/slide12.xml" ContentType="application/vnd.openxmlformats-officedocument.presentationml.slide+xml"/>
  <Override PartName="/ppt/notesSlides/notesSlide20.xml" ContentType="application/vnd.openxmlformats-officedocument.presentationml.notesSlide+xml"/>
  <Override PartName="/ppt/comments/comment34.xml" ContentType="application/vnd.openxmlformats-officedocument.presentationml.comments+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59"/>
  </p:notesMasterIdLst>
  <p:sldIdLst>
    <p:sldId id="300" r:id="rId2"/>
    <p:sldId id="329" r:id="rId3"/>
    <p:sldId id="267" r:id="rId4"/>
    <p:sldId id="268" r:id="rId5"/>
    <p:sldId id="269" r:id="rId6"/>
    <p:sldId id="313" r:id="rId7"/>
    <p:sldId id="314" r:id="rId8"/>
    <p:sldId id="315" r:id="rId9"/>
    <p:sldId id="316" r:id="rId10"/>
    <p:sldId id="317" r:id="rId11"/>
    <p:sldId id="318" r:id="rId12"/>
    <p:sldId id="319" r:id="rId13"/>
    <p:sldId id="270" r:id="rId14"/>
    <p:sldId id="272" r:id="rId15"/>
    <p:sldId id="273" r:id="rId16"/>
    <p:sldId id="320" r:id="rId17"/>
    <p:sldId id="321" r:id="rId18"/>
    <p:sldId id="322" r:id="rId19"/>
    <p:sldId id="323" r:id="rId20"/>
    <p:sldId id="324" r:id="rId21"/>
    <p:sldId id="325" r:id="rId22"/>
    <p:sldId id="326" r:id="rId23"/>
    <p:sldId id="327" r:id="rId24"/>
    <p:sldId id="328" r:id="rId25"/>
    <p:sldId id="274" r:id="rId26"/>
    <p:sldId id="275" r:id="rId27"/>
    <p:sldId id="278" r:id="rId28"/>
    <p:sldId id="276" r:id="rId29"/>
    <p:sldId id="277"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7" r:id="rId48"/>
    <p:sldId id="296" r:id="rId49"/>
    <p:sldId id="298" r:id="rId50"/>
    <p:sldId id="301" r:id="rId51"/>
    <p:sldId id="302" r:id="rId52"/>
    <p:sldId id="303" r:id="rId53"/>
    <p:sldId id="304" r:id="rId54"/>
    <p:sldId id="310" r:id="rId55"/>
    <p:sldId id="311" r:id="rId56"/>
    <p:sldId id="312" r:id="rId57"/>
    <p:sldId id="299" r:id="rId5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Joseph Dineen" initials="JD" lastIdx="82"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0E213A"/>
    <a:srgbClr val="153257"/>
    <a:srgbClr val="8ACBD8"/>
    <a:srgbClr val="84BFC5"/>
    <a:srgbClr val="540000"/>
    <a:srgbClr val="936C0D"/>
    <a:srgbClr val="BD8B12"/>
    <a:srgbClr val="6A0000"/>
    <a:srgbClr val="740000"/>
    <a:srgbClr val="82050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826" autoAdjust="0"/>
    <p:restoredTop sz="94660"/>
  </p:normalViewPr>
  <p:slideViewPr>
    <p:cSldViewPr snapToGrid="0">
      <p:cViewPr>
        <p:scale>
          <a:sx n="100" d="100"/>
          <a:sy n="100" d="100"/>
        </p:scale>
        <p:origin x="-144" y="1960"/>
      </p:cViewPr>
      <p:guideLst>
        <p:guide orient="horz" pos="3168"/>
        <p:guide pos="2448"/>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4:25:48.789" idx="4">
    <p:pos x="3682" y="1810"/>
    <p:text>This will be a dynamic graphic changing out images of IRL Fauna and Flora.</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5:19:38.447" idx="80">
    <p:pos x="4232" y="6157"/>
    <p:text>Need to copy entire listing.</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5:19:38.447" idx="81">
    <p:pos x="4232" y="6157"/>
    <p:text>Need to copy entire listing.</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5:19:38.447" idx="82">
    <p:pos x="4232" y="6157"/>
    <p:text>Need to copy entire listing.</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6:09:22.260" idx="16">
    <p:pos x="4647" y="5717"/>
    <p:text/>
  </p:cm>
  <p:cm authorId="0" dt="2013-12-05T16:12:44.389" idx="17">
    <p:pos x="2279" y="2960"/>
    <p:text>Need to copy and paste entire page from old inventory. Also Note: There should be a link here to "Expanded Species Reports" page that designates Non-Native and invasive species on the list.</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6:09:22.260" idx="18">
    <p:pos x="4647" y="5717"/>
    <p:text/>
  </p:cm>
  <p:cm authorId="0" dt="2013-12-05T16:20:43.186" idx="20">
    <p:pos x="2482" y="1778"/>
    <p:text>This page is currently under construction.
</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6:09:22.260" idx="26">
    <p:pos x="4647" y="5717"/>
    <p:text/>
  </p:cm>
  <p:cm authorId="0" dt="2013-12-05T16:39:36.629" idx="28">
    <p:pos x="2578" y="1874"/>
    <p:text>This page is currently under construction. It will list the scientific authority that initially documented a particular species in the IRL.</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6:09:22.260" idx="21">
    <p:pos x="4647" y="5717"/>
    <p:text/>
  </p:cm>
  <p:cm authorId="0" dt="2013-12-05T16:35:01.472" idx="25">
    <p:pos x="2517" y="4072"/>
    <p:text>Need to copy entire page from old website.</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6:44:14.414" idx="23">
    <p:pos x="2631" y="3733"/>
    <p:text>Need to copy entire article.</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6T15:52:38.974" idx="32">
    <p:pos x="1912" y="5808"/>
    <p:text>Copy remainder of page.
</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6T16:02:54.867" idx="34">
    <p:pos x="2599" y="4893"/>
    <p:text>Need to copy entire article.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5:19:38.447" idx="9">
    <p:pos x="2672" y="4485"/>
    <p:text>Need to copy entire listing.</p:tex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09:57:56.683" idx="36">
    <p:pos x="2496" y="5296"/>
    <p:text>Need to copy remainder of Article.
</p:tex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0:16:19.060" idx="38">
    <p:pos x="3431" y="5965"/>
    <p:text>Need to copy remainder of article.</p:tex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1:22:21.198" idx="41">
    <p:pos x="3215" y="4825"/>
    <p:text>Need to copy remainder of article. Also note: The Threats to Habitats link on this page is being replaced with side serach bar entitled: Threats to Irl Habitats.
</p:tex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1:56:20.537" idx="43">
    <p:pos x="2759" y="5553"/>
    <p:text>Need to copy remainder of Article. Note: in the original inventory, the 5 habitats here are accessible by clicking on the image or on a list of them at the bottom of the article (page).</p:tex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2:07:08.752" idx="45">
    <p:pos x="2647" y="5721"/>
    <p:text>Need to copy remainder of article.</p:tex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2:19:29.891" idx="47">
    <p:pos x="3231" y="5761"/>
    <p:text>Need to copy rest of article. Also not there are terms that are defined when they are clicked, e.g., "lee"</p:tex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3:34:59.504" idx="49">
    <p:pos x="1951" y="4913"/>
    <p:text>Need to copy rest of article. Note: the Robison and Smith 1996 reference is linked to a description of the decline in scrubhabitats. See slide below.  Also, the original article has an extensive table of scrub organisms, many of which are linked to species narratives.</p:tex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3:45:59.472" idx="51">
    <p:pos x="3783" y="5473"/>
    <p:text>Need to copy rest of article. Also note: need to figure best way to link this page from Scrub page.</p:tex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3:52:12.968" idx="53">
    <p:pos x="2680" y="5760"/>
    <p:text>Need to copy rest of article. Also there are definition boxes in this article.</p:text>
  </p:cm>
</p:cmLst>
</file>

<file path=ppt/comments/comment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4:01:38.872" idx="55">
    <p:pos x="3968" y="5987"/>
    <p:text>Need to copy remainder of Article.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5:19:38.447" idx="10">
    <p:pos x="4232" y="6157"/>
    <p:text>Need to copy entire listing.</p:text>
  </p:cm>
  <p:cm authorId="0" dt="2013-12-05T15:47:46.020" idx="13">
    <p:pos x="3698" y="2530"/>
    <p:text>This will be a dynamic gaphic changing out images of special status IRL Fauna and flora.</p:text>
  </p:cm>
</p:cmLst>
</file>

<file path=ppt/comments/comment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4:13:03.402" idx="57">
    <p:pos x="2679" y="5449"/>
    <p:text>Need to copy remainder of article.</p:text>
  </p:cm>
</p:cmLst>
</file>

<file path=ppt/comments/comment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4:21:33.669" idx="59">
    <p:pos x="2592" y="5400"/>
    <p:text>Need to copy remainder of Article. Also note the extensive species list with organisms linked to narratives.</p:text>
  </p:cm>
</p:cmLst>
</file>

<file path=ppt/comments/comment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4:47:07.898" idx="63">
    <p:pos x="2991" y="5657"/>
    <p:text>Need to copy rest of article</p:text>
  </p:cm>
</p:cmLst>
</file>

<file path=ppt/comments/comment3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4:54:25.135" idx="64">
    <p:pos x="2071" y="5833"/>
    <p:text>Need to copy remainder of article. Also note: wrap around text in second image.</p:text>
  </p:cm>
</p:cmLst>
</file>

<file path=ppt/comments/comment3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10T15:00:40.208" idx="66">
    <p:pos x="2359" y="4849"/>
    <p:text>Need to copy remainder of Article. Note several pop-up definition in this article. Also extensive species list with links to narratives.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5:19:38.447" idx="72">
    <p:pos x="4232" y="6157"/>
    <p:text>Need to copy entire listing.</p:text>
  </p:cm>
  <p:cm authorId="0" dt="2013-12-05T15:47:46.020" idx="73">
    <p:pos x="3698" y="2530"/>
    <p:text>This will be a dynamic gaphic changing out images of special status IRL Fauna and flora.</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5:19:38.447" idx="74">
    <p:pos x="4232" y="6157"/>
    <p:text>Need to copy entire listing.</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5:19:38.447" idx="76">
    <p:pos x="4232" y="6157"/>
    <p:text>Need to copy entire listing.</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5:19:38.447" idx="77">
    <p:pos x="4232" y="6157"/>
    <p:text>Need to copy entire listing.</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5:19:38.447" idx="78">
    <p:pos x="4232" y="6157"/>
    <p:text>Need to copy entire listing.</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3-12-05T15:19:38.447" idx="79">
    <p:pos x="4232" y="6157"/>
    <p:text>Need to copy entire listing.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3A6828-7DE6-C34B-9425-190B973E4A30}" type="datetimeFigureOut">
              <a:rPr lang="en-US" smtClean="0"/>
              <a:pPr/>
              <a:t>5/2/14</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C0EC8A-AF75-794D-B2B6-92A34D085ED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7161BD-8E67-4D46-B0E3-7FB79622D93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32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33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34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35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36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37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7161BD-8E67-4D46-B0E3-7FB79622D937}"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38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39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40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41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43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44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45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46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47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50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53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54</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55</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CC0EC8A-AF75-794D-B2B6-92A34D085ED2}"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D22964-863D-3440-AE18-2267658BA1AA}" type="datetimeFigureOut">
              <a:rPr lang="en-US" smtClean="0"/>
              <a:pPr/>
              <a:t>5/2/14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7BD06C-71DD-5948-B3F8-677A0A90DE4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D22964-863D-3440-AE18-2267658BA1AA}" type="datetimeFigureOut">
              <a:rPr lang="en-US" smtClean="0"/>
              <a:pPr/>
              <a:t>5/2/14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7BD06C-71DD-5948-B3F8-677A0A90DE4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D22964-863D-3440-AE18-2267658BA1AA}" type="datetimeFigureOut">
              <a:rPr lang="en-US" smtClean="0"/>
              <a:pPr/>
              <a:t>5/2/14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7BD06C-71DD-5948-B3F8-677A0A90DE4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D22964-863D-3440-AE18-2267658BA1AA}" type="datetimeFigureOut">
              <a:rPr lang="en-US" smtClean="0"/>
              <a:pPr/>
              <a:t>5/2/14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7BD06C-71DD-5948-B3F8-677A0A90DE4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D22964-863D-3440-AE18-2267658BA1AA}" type="datetimeFigureOut">
              <a:rPr lang="en-US" smtClean="0"/>
              <a:pPr/>
              <a:t>5/2/14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7BD06C-71DD-5948-B3F8-677A0A90DE4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D22964-863D-3440-AE18-2267658BA1AA}" type="datetimeFigureOut">
              <a:rPr lang="en-US" smtClean="0"/>
              <a:pPr/>
              <a:t>5/2/14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7BD06C-71DD-5948-B3F8-677A0A90DE4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D22964-863D-3440-AE18-2267658BA1AA}" type="datetimeFigureOut">
              <a:rPr lang="en-US" smtClean="0"/>
              <a:pPr/>
              <a:t>5/2/14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7BD06C-71DD-5948-B3F8-677A0A90DE4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D22964-863D-3440-AE18-2267658BA1AA}" type="datetimeFigureOut">
              <a:rPr lang="en-US" smtClean="0"/>
              <a:pPr/>
              <a:t>5/2/14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7BD06C-71DD-5948-B3F8-677A0A90DE4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D22964-863D-3440-AE18-2267658BA1AA}" type="datetimeFigureOut">
              <a:rPr lang="en-US" smtClean="0"/>
              <a:pPr/>
              <a:t>5/2/14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7BD06C-71DD-5948-B3F8-677A0A90DE4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D22964-863D-3440-AE18-2267658BA1AA}" type="datetimeFigureOut">
              <a:rPr lang="en-US" smtClean="0"/>
              <a:pPr/>
              <a:t>5/2/14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7BD06C-71DD-5948-B3F8-677A0A90DE4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D22964-863D-3440-AE18-2267658BA1AA}" type="datetimeFigureOut">
              <a:rPr lang="en-US" smtClean="0"/>
              <a:pPr/>
              <a:t>5/2/14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7BD06C-71DD-5948-B3F8-677A0A90DE4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07D22964-863D-3440-AE18-2267658BA1AA}" type="datetimeFigureOut">
              <a:rPr lang="en-US" smtClean="0"/>
              <a:pPr/>
              <a:t>5/2/14</a:t>
            </a:fld>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570220" y="9322647"/>
            <a:ext cx="1813560" cy="535517"/>
          </a:xfrm>
          <a:prstGeom prst="rect">
            <a:avLst/>
          </a:prstGeom>
        </p:spPr>
        <p:txBody>
          <a:bodyPr vert="horz" lIns="91440" tIns="45720" rIns="91440" bIns="45720" rtlCol="0" anchor="ctr"/>
          <a:lstStyle>
            <a:lvl1pPr algn="r">
              <a:defRPr sz="1200">
                <a:solidFill>
                  <a:schemeClr val="tx1">
                    <a:tint val="75000"/>
                  </a:schemeClr>
                </a:solidFill>
              </a:defRPr>
            </a:lvl1pPr>
          </a:lstStyle>
          <a:p>
            <a:fld id="{427BD06C-71DD-5948-B3F8-677A0A90DE4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9" Type="http://schemas.openxmlformats.org/officeDocument/2006/relationships/hyperlink" Target="http://www.sms.si.edu/irlspec/FGspecies.htm" TargetMode="External"/><Relationship Id="rId20" Type="http://schemas.openxmlformats.org/officeDocument/2006/relationships/hyperlink" Target="http://www.sms.si.edu/irlspec/UVWXYZSpecies.htm" TargetMode="External"/><Relationship Id="rId10" Type="http://schemas.openxmlformats.org/officeDocument/2006/relationships/hyperlink" Target="http://www.sms.si.edu/irlspec/Hspecies.htm" TargetMode="External"/><Relationship Id="rId11" Type="http://schemas.openxmlformats.org/officeDocument/2006/relationships/hyperlink" Target="http://www.sms.si.edu/irlspec/IJKspecies.htm" TargetMode="External"/><Relationship Id="rId12" Type="http://schemas.openxmlformats.org/officeDocument/2006/relationships/hyperlink" Target="http://www.sms.si.edu/irlspec/Lspecies.htm" TargetMode="External"/><Relationship Id="rId13" Type="http://schemas.openxmlformats.org/officeDocument/2006/relationships/hyperlink" Target="http://www.sms.si.edu/irlspec/Mspecies.htm" TargetMode="External"/><Relationship Id="rId14" Type="http://schemas.openxmlformats.org/officeDocument/2006/relationships/hyperlink" Target="http://www.sms.si.edu/irlspec/Nspecies.htm" TargetMode="External"/><Relationship Id="rId15" Type="http://schemas.openxmlformats.org/officeDocument/2006/relationships/hyperlink" Target="http://www.sms.si.edu/irlspec/Ospecies.htm" TargetMode="External"/><Relationship Id="rId16" Type="http://schemas.openxmlformats.org/officeDocument/2006/relationships/hyperlink" Target="http://www.sms.si.edu/irlspec/Pspecies1.htm" TargetMode="External"/><Relationship Id="rId17" Type="http://schemas.openxmlformats.org/officeDocument/2006/relationships/hyperlink" Target="http://www.sms.si.edu/irlspec/QRspecies.htm" TargetMode="External"/><Relationship Id="rId18" Type="http://schemas.openxmlformats.org/officeDocument/2006/relationships/hyperlink" Target="http://www.sms.si.edu/irlspec/Sspecies1.htm" TargetMode="External"/><Relationship Id="rId19" Type="http://schemas.openxmlformats.org/officeDocument/2006/relationships/hyperlink" Target="http://www.sms.si.edu/irlspec/Tspecies.htm"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www.sms.si.edu/irlspec/Aspecies1.htm" TargetMode="External"/><Relationship Id="rId5" Type="http://schemas.openxmlformats.org/officeDocument/2006/relationships/hyperlink" Target="http://www.sms.si.edu/irlspec/Bspecies.htm" TargetMode="External"/><Relationship Id="rId6" Type="http://schemas.openxmlformats.org/officeDocument/2006/relationships/hyperlink" Target="http://www.sms.si.edu/irlspec/Cspecies1.htm" TargetMode="External"/><Relationship Id="rId7" Type="http://schemas.openxmlformats.org/officeDocument/2006/relationships/hyperlink" Target="http://www.sms.si.edu/irlspec/Dspecies.htm" TargetMode="External"/><Relationship Id="rId8" Type="http://schemas.openxmlformats.org/officeDocument/2006/relationships/hyperlink" Target="http://www.sms.si.edu/irlspec/Especies.htm" TargetMode="External"/></Relationships>
</file>

<file path=ppt/slides/_rels/slide14.xml.rels><?xml version="1.0" encoding="UTF-8" standalone="yes"?>
<Relationships xmlns="http://schemas.openxmlformats.org/package/2006/relationships"><Relationship Id="rId11" Type="http://schemas.openxmlformats.org/officeDocument/2006/relationships/hyperlink" Target="http://eol.org/pages/421669/overview" TargetMode="External"/><Relationship Id="rId12" Type="http://schemas.openxmlformats.org/officeDocument/2006/relationships/hyperlink" Target="http://www.sms.si.edu/irlspec/Aetea_sica.htm" TargetMode="External"/><Relationship Id="rId13" Type="http://schemas.openxmlformats.org/officeDocument/2006/relationships/hyperlink" Target="http://www.sms.si.edu/irlspec/Aetea_trunca.htm" TargetMode="External"/><Relationship Id="rId14" Type="http://schemas.openxmlformats.org/officeDocument/2006/relationships/hyperlink" Target="http://www.sms.si.edu/irlspec/Agasicles_hygrophila.htm" TargetMode="External"/><Relationship Id="rId15" Type="http://schemas.openxmlformats.org/officeDocument/2006/relationships/hyperlink" Target="http://www.sms.si.edu/irlspec/Aiptas_pallid.htm" TargetMode="External"/><Relationship Id="rId16" Type="http://schemas.openxmlformats.org/officeDocument/2006/relationships/hyperlink" Target="http://eol.org/pages/2550277/overview" TargetMode="External"/><Relationship Id="rId17" Type="http://schemas.openxmlformats.org/officeDocument/2006/relationships/comments" Target="../comments/comment2.xml"/><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http://www.sms.si.edu/irlspec/Akashi_sangui.htm" TargetMode="External"/><Relationship Id="rId4" Type="http://schemas.openxmlformats.org/officeDocument/2006/relationships/hyperlink" Target="http://www.sms.si.edu/irlspec/Abudefduf_saxatilis.htm" TargetMode="External"/><Relationship Id="rId5" Type="http://schemas.openxmlformats.org/officeDocument/2006/relationships/hyperlink" Target="http://www.sms.si.edu/irlspec/Acanth_spicif.htm" TargetMode="External"/><Relationship Id="rId6" Type="http://schemas.openxmlformats.org/officeDocument/2006/relationships/hyperlink" Target="http://www.sms.si.edu/irlspec/Acetab_calycu.htm" TargetMode="External"/><Relationship Id="rId7" Type="http://schemas.openxmlformats.org/officeDocument/2006/relationships/hyperlink" Target="http://www.sms.si.edu/irlspec/Achirus_lineatus.htm" TargetMode="External"/><Relationship Id="rId8" Type="http://schemas.openxmlformats.org/officeDocument/2006/relationships/hyperlink" Target="http://www.sms.si.edu/irlspec/Acipes_brevir.htm" TargetMode="External"/><Relationship Id="rId9" Type="http://schemas.openxmlformats.org/officeDocument/2006/relationships/hyperlink" Target="http://www.sms.si.edu/irlspec/Acrost_aureu.htm" TargetMode="External"/><Relationship Id="rId10" Type="http://schemas.openxmlformats.org/officeDocument/2006/relationships/hyperlink" Target="http://www.sms.si.edu/irlspec/Actini_bermud.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comments" Target="../comments/comment3.xm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tiff"/><Relationship Id="rId5" Type="http://schemas.openxmlformats.org/officeDocument/2006/relationships/comments" Target="../comments/comment4.xm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comments" Target="../comments/comment5.xm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comments" Target="../comments/comment6.xm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comments" Target="../comments/comment7.xm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comments" Target="../comments/comment8.xm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comments" Target="../comments/comment9.xm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comments" Target="../comments/commen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comments" Target="../comments/commen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comments" Target="../comments/commen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comments" Target="../comments/commen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comments" Target="../comments/commen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comments" Target="../comments/commen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comments" Target="../comments/comment16.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comments" Target="../comments/comment17.xm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jpeg"/><Relationship Id="rId10" Type="http://schemas.openxmlformats.org/officeDocument/2006/relationships/image" Target="../media/image12.jpeg"/><Relationship Id="rId11"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comments" Target="../comments/comment18.xm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comments" Target="../comments/comment19.xm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20.xml"/><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7.png"/><Relationship Id="rId5" Type="http://schemas.openxmlformats.org/officeDocument/2006/relationships/comments" Target="../comments/comment21.xm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0.png"/><Relationship Id="rId5" Type="http://schemas.openxmlformats.org/officeDocument/2006/relationships/comments" Target="../comments/comment22.xm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comments" Target="../comments/comment23.xml"/><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6.png"/><Relationship Id="rId5" Type="http://schemas.openxmlformats.org/officeDocument/2006/relationships/comments" Target="../comments/comment24.xml"/><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7.png"/><Relationship Id="rId5" Type="http://schemas.openxmlformats.org/officeDocument/2006/relationships/comments" Target="../comments/comment25.xml"/><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8.png"/><Relationship Id="rId5" Type="http://schemas.openxmlformats.org/officeDocument/2006/relationships/hyperlink" Target="http://www.sms.si.edu/irlspec/Scrub_decline.htm" TargetMode="External"/><Relationship Id="rId6" Type="http://schemas.openxmlformats.org/officeDocument/2006/relationships/comments" Target="../comments/comment26.xml"/><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comments" Target="../comments/comment27.xml"/><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1.png"/><Relationship Id="rId5" Type="http://schemas.openxmlformats.org/officeDocument/2006/relationships/comments" Target="../comments/comment28.xml"/><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comments" Target="../comments/comment29.xml"/><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5.png"/><Relationship Id="rId5" Type="http://schemas.openxmlformats.org/officeDocument/2006/relationships/comments" Target="../comments/comment30.xml"/><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comments" Target="../comments/comment31.xml"/><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0.png"/><Relationship Id="rId5" Type="http://schemas.openxmlformats.org/officeDocument/2006/relationships/comments" Target="../comments/comment32.xml"/><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comments" Target="../comments/comment33.xml"/><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3.png"/><Relationship Id="rId5" Type="http://schemas.openxmlformats.org/officeDocument/2006/relationships/comments" Target="../comments/comment34.xml"/><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4.png"/><Relationship Id="rId5"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6.png"/><Relationship Id="rId5" Type="http://schemas.openxmlformats.org/officeDocument/2006/relationships/hyperlink" Target="http://www.sms.si.edu/irlspec/Whats_biodiv.htm" TargetMode="External"/><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7.png"/><Relationship Id="rId5" Type="http://schemas.openxmlformats.org/officeDocument/2006/relationships/hyperlink" Target="http://www.sms.si.edu/irlspec/12calpics.html" TargetMode="External"/><Relationship Id="rId6" Type="http://schemas.openxmlformats.org/officeDocument/2006/relationships/hyperlink" Target="http://www.sms.si.edu/irlspec/12SpeciesPICS.html" TargetMode="External"/><Relationship Id="rId7" Type="http://schemas.openxmlformats.org/officeDocument/2006/relationships/hyperlink" Target="http://www.sms.si.edu/irlspec/12IRLRecreation.html" TargetMode="External"/><Relationship Id="rId8" Type="http://schemas.openxmlformats.org/officeDocument/2006/relationships/hyperlink" Target="http://www.sms.si.edu/irlspec/12IRLLandscapesEtc.html" TargetMode="External"/><Relationship Id="rId9" Type="http://schemas.openxmlformats.org/officeDocument/2006/relationships/hyperlink" Target="http://www.sms.si.edu/irlspec/12SunriseSunset.html" TargetMode="External"/><Relationship Id="rId10" Type="http://schemas.openxmlformats.org/officeDocument/2006/relationships/hyperlink" Target="http://www.sms.si.edu/irlspec/11GalleryMain.html" TargetMode="External"/><Relationship Id="rId11" Type="http://schemas.openxmlformats.org/officeDocument/2006/relationships/hyperlink" Target="http://www.sms.si.edu/irlspec/10GalleryMain.html" TargetMode="External"/><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8.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8.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24001" y="1608665"/>
            <a:ext cx="5841453" cy="9584267"/>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w="285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902811" cy="253916"/>
          </a:xfrm>
          <a:prstGeom prst="rect">
            <a:avLst/>
          </a:prstGeom>
          <a:noFill/>
        </p:spPr>
        <p:txBody>
          <a:bodyPr wrap="none" rtlCol="0">
            <a:spAutoFit/>
          </a:bodyPr>
          <a:lstStyle/>
          <a:p>
            <a:r>
              <a:rPr lang="en-US" sz="1050" dirty="0" smtClean="0">
                <a:solidFill>
                  <a:schemeClr val="tx1">
                    <a:lumMod val="75000"/>
                    <a:lumOff val="25000"/>
                  </a:schemeClr>
                </a:solidFill>
              </a:rPr>
              <a:t>IRLSI Home &gt;</a:t>
            </a:r>
            <a:endParaRPr lang="en-US" sz="1050" dirty="0">
              <a:solidFill>
                <a:schemeClr val="tx1">
                  <a:lumMod val="75000"/>
                  <a:lumOff val="25000"/>
                </a:schemeClr>
              </a:solidFill>
            </a:endParaRPr>
          </a:p>
        </p:txBody>
      </p:sp>
      <p:sp>
        <p:nvSpPr>
          <p:cNvPr id="35" name="Rectangle 34"/>
          <p:cNvSpPr/>
          <p:nvPr/>
        </p:nvSpPr>
        <p:spPr>
          <a:xfrm>
            <a:off x="1967384" y="1862582"/>
            <a:ext cx="5129745" cy="8907534"/>
          </a:xfrm>
          <a:prstGeom prst="rect">
            <a:avLst/>
          </a:prstGeom>
          <a:solidFill>
            <a:schemeClr val="bg1"/>
          </a:solidFill>
          <a:ln w="19050" cap="flat" cmpd="sng" algn="ctr">
            <a:solidFill>
              <a:srgbClr val="31567E"/>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Copyright ©</a:t>
            </a:r>
            <a:endParaRPr lang="en-US" dirty="0"/>
          </a:p>
        </p:txBody>
      </p:sp>
      <p:pic>
        <p:nvPicPr>
          <p:cNvPr id="28" name="Picture 27"/>
          <p:cNvPicPr>
            <a:picLocks noChangeAspect="1"/>
          </p:cNvPicPr>
          <p:nvPr/>
        </p:nvPicPr>
        <p:blipFill>
          <a:blip r:embed="rId4"/>
          <a:srcRect t="7290" b="9172"/>
          <a:stretch>
            <a:fillRect/>
          </a:stretch>
        </p:blipFill>
        <p:spPr>
          <a:xfrm>
            <a:off x="2193608" y="2497244"/>
            <a:ext cx="4656702" cy="2440104"/>
          </a:xfrm>
          <a:prstGeom prst="rect">
            <a:avLst/>
          </a:prstGeom>
        </p:spPr>
      </p:pic>
      <p:pic>
        <p:nvPicPr>
          <p:cNvPr id="34" name="Picture 33"/>
          <p:cNvPicPr>
            <a:picLocks noChangeAspect="1"/>
          </p:cNvPicPr>
          <p:nvPr/>
        </p:nvPicPr>
        <p:blipFill>
          <a:blip r:embed="rId5"/>
          <a:srcRect l="8765"/>
          <a:stretch>
            <a:fillRect/>
          </a:stretch>
        </p:blipFill>
        <p:spPr>
          <a:xfrm>
            <a:off x="594552" y="2544142"/>
            <a:ext cx="873092" cy="2181961"/>
          </a:xfrm>
          <a:prstGeom prst="rect">
            <a:avLst/>
          </a:prstGeom>
        </p:spPr>
      </p:pic>
      <p:sp>
        <p:nvSpPr>
          <p:cNvPr id="30" name="TextBox 29"/>
          <p:cNvSpPr txBox="1"/>
          <p:nvPr/>
        </p:nvSpPr>
        <p:spPr>
          <a:xfrm>
            <a:off x="2291079" y="1872374"/>
            <a:ext cx="6111180" cy="584776"/>
          </a:xfrm>
          <a:prstGeom prst="rect">
            <a:avLst/>
          </a:prstGeom>
          <a:noFill/>
        </p:spPr>
        <p:txBody>
          <a:bodyPr wrap="square" rtlCol="0">
            <a:spAutoFit/>
          </a:bodyPr>
          <a:lstStyle/>
          <a:p>
            <a:r>
              <a:rPr lang="en-US" sz="1600" b="1" dirty="0" smtClean="0">
                <a:solidFill>
                  <a:srgbClr val="31567E"/>
                </a:solidFill>
                <a:latin typeface="Lucida Calligraphy"/>
                <a:cs typeface="Lucida Calligraphy"/>
              </a:rPr>
              <a:t>Welcome to the Indian River Lagoon</a:t>
            </a:r>
          </a:p>
          <a:p>
            <a:r>
              <a:rPr lang="en-US" sz="1600" b="1" dirty="0" smtClean="0">
                <a:solidFill>
                  <a:srgbClr val="31567E"/>
                </a:solidFill>
                <a:latin typeface="Lucida Calligraphy"/>
                <a:cs typeface="Lucida Calligraphy"/>
              </a:rPr>
              <a:t>                Species Inventory</a:t>
            </a:r>
            <a:endParaRPr lang="en-US" sz="1600" b="1" dirty="0">
              <a:solidFill>
                <a:srgbClr val="31567E"/>
              </a:solidFill>
              <a:latin typeface="Lucida Calligraphy"/>
              <a:cs typeface="Lucida Calligraphy"/>
            </a:endParaRPr>
          </a:p>
        </p:txBody>
      </p:sp>
      <p:sp>
        <p:nvSpPr>
          <p:cNvPr id="32" name="Rectangle 31"/>
          <p:cNvSpPr>
            <a:spLocks noChangeAspect="1"/>
          </p:cNvSpPr>
          <p:nvPr/>
        </p:nvSpPr>
        <p:spPr>
          <a:xfrm>
            <a:off x="2168208" y="5892900"/>
            <a:ext cx="4670194" cy="304800"/>
          </a:xfrm>
          <a:prstGeom prst="rect">
            <a:avLst/>
          </a:prstGeom>
          <a:solidFill>
            <a:srgbClr val="31567E"/>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FACB31"/>
                </a:solidFill>
                <a:latin typeface="Arial"/>
                <a:cs typeface="Arial"/>
              </a:rPr>
              <a:t>      Where you can……</a:t>
            </a:r>
            <a:endParaRPr lang="en-US" b="1" dirty="0">
              <a:solidFill>
                <a:srgbClr val="FACB31"/>
              </a:solidFill>
              <a:latin typeface="Arial"/>
              <a:cs typeface="Arial"/>
            </a:endParaRPr>
          </a:p>
        </p:txBody>
      </p:sp>
      <p:sp>
        <p:nvSpPr>
          <p:cNvPr id="33" name="Rectangle 32"/>
          <p:cNvSpPr/>
          <p:nvPr/>
        </p:nvSpPr>
        <p:spPr>
          <a:xfrm>
            <a:off x="2168208" y="6582841"/>
            <a:ext cx="1269259" cy="1368072"/>
          </a:xfrm>
          <a:prstGeom prst="rect">
            <a:avLst/>
          </a:prstGeom>
          <a:solidFill>
            <a:srgbClr val="FFF0C3"/>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Arial"/>
              <a:cs typeface="Arial"/>
            </a:endParaRPr>
          </a:p>
        </p:txBody>
      </p:sp>
      <p:sp>
        <p:nvSpPr>
          <p:cNvPr id="42" name="Rectangle 41"/>
          <p:cNvSpPr/>
          <p:nvPr/>
        </p:nvSpPr>
        <p:spPr>
          <a:xfrm>
            <a:off x="2168208" y="6256885"/>
            <a:ext cx="1269259" cy="270933"/>
          </a:xfrm>
          <a:prstGeom prst="rect">
            <a:avLst/>
          </a:prstGeom>
          <a:solidFill>
            <a:srgbClr val="31567E"/>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ACB31"/>
                  </a:solidFill>
                </a:ln>
                <a:solidFill>
                  <a:srgbClr val="FACB31"/>
                </a:solidFill>
                <a:latin typeface="Arial"/>
                <a:cs typeface="Arial"/>
              </a:rPr>
              <a:t>Learn</a:t>
            </a:r>
            <a:endParaRPr lang="en-US" dirty="0">
              <a:ln>
                <a:solidFill>
                  <a:srgbClr val="FACB31"/>
                </a:solidFill>
              </a:ln>
              <a:solidFill>
                <a:srgbClr val="FACB31"/>
              </a:solidFill>
              <a:latin typeface="Arial"/>
              <a:cs typeface="Arial"/>
            </a:endParaRPr>
          </a:p>
        </p:txBody>
      </p:sp>
      <p:sp>
        <p:nvSpPr>
          <p:cNvPr id="43" name="Rectangle 42"/>
          <p:cNvSpPr/>
          <p:nvPr/>
        </p:nvSpPr>
        <p:spPr>
          <a:xfrm>
            <a:off x="3894501" y="6258829"/>
            <a:ext cx="1269259" cy="270933"/>
          </a:xfrm>
          <a:prstGeom prst="rect">
            <a:avLst/>
          </a:prstGeom>
          <a:solidFill>
            <a:srgbClr val="31567E"/>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ACB31"/>
                  </a:solidFill>
                </a:ln>
                <a:solidFill>
                  <a:srgbClr val="FACB31"/>
                </a:solidFill>
                <a:latin typeface="Arial"/>
                <a:cs typeface="Arial"/>
              </a:rPr>
              <a:t>Explore</a:t>
            </a:r>
            <a:endParaRPr lang="en-US" dirty="0">
              <a:ln>
                <a:solidFill>
                  <a:srgbClr val="FACB31"/>
                </a:solidFill>
              </a:ln>
              <a:solidFill>
                <a:srgbClr val="FACB31"/>
              </a:solidFill>
              <a:latin typeface="Arial"/>
              <a:cs typeface="Arial"/>
            </a:endParaRPr>
          </a:p>
        </p:txBody>
      </p:sp>
      <p:sp>
        <p:nvSpPr>
          <p:cNvPr id="44" name="Rectangle 43"/>
          <p:cNvSpPr/>
          <p:nvPr/>
        </p:nvSpPr>
        <p:spPr>
          <a:xfrm>
            <a:off x="5556443" y="6256874"/>
            <a:ext cx="1269259" cy="270933"/>
          </a:xfrm>
          <a:prstGeom prst="rect">
            <a:avLst/>
          </a:prstGeom>
          <a:solidFill>
            <a:srgbClr val="31567E"/>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ACB31"/>
                  </a:solidFill>
                </a:ln>
                <a:solidFill>
                  <a:srgbClr val="FACB31"/>
                </a:solidFill>
                <a:latin typeface="Arial"/>
                <a:cs typeface="Arial"/>
              </a:rPr>
              <a:t>Participate</a:t>
            </a:r>
            <a:endParaRPr lang="en-US" dirty="0">
              <a:ln>
                <a:solidFill>
                  <a:srgbClr val="FACB31"/>
                </a:solidFill>
              </a:ln>
              <a:solidFill>
                <a:srgbClr val="FACB31"/>
              </a:solidFill>
              <a:latin typeface="Arial"/>
              <a:cs typeface="Arial"/>
            </a:endParaRPr>
          </a:p>
        </p:txBody>
      </p:sp>
      <p:sp>
        <p:nvSpPr>
          <p:cNvPr id="45" name="TextBox 44"/>
          <p:cNvSpPr txBox="1"/>
          <p:nvPr/>
        </p:nvSpPr>
        <p:spPr>
          <a:xfrm>
            <a:off x="2175583" y="6667346"/>
            <a:ext cx="1261884" cy="1177245"/>
          </a:xfrm>
          <a:prstGeom prst="rect">
            <a:avLst/>
          </a:prstGeom>
          <a:noFill/>
        </p:spPr>
        <p:txBody>
          <a:bodyPr wrap="square" rtlCol="0">
            <a:spAutoFit/>
          </a:bodyPr>
          <a:lstStyle/>
          <a:p>
            <a:r>
              <a:rPr lang="en-US" sz="700" dirty="0" smtClean="0">
                <a:solidFill>
                  <a:schemeClr val="tx1">
                    <a:lumMod val="65000"/>
                    <a:lumOff val="35000"/>
                  </a:schemeClr>
                </a:solidFill>
                <a:latin typeface="Arial"/>
                <a:cs typeface="Arial"/>
              </a:rPr>
              <a:t>Discover the over 3,500 </a:t>
            </a:r>
          </a:p>
          <a:p>
            <a:r>
              <a:rPr lang="en-US" sz="700" dirty="0" smtClean="0">
                <a:solidFill>
                  <a:schemeClr val="tx1">
                    <a:lumMod val="65000"/>
                    <a:lumOff val="35000"/>
                  </a:schemeClr>
                </a:solidFill>
                <a:latin typeface="Arial"/>
                <a:cs typeface="Arial"/>
              </a:rPr>
              <a:t>documented species of</a:t>
            </a:r>
          </a:p>
          <a:p>
            <a:r>
              <a:rPr lang="en-US" sz="700" dirty="0">
                <a:solidFill>
                  <a:schemeClr val="tx1">
                    <a:lumMod val="65000"/>
                    <a:lumOff val="35000"/>
                  </a:schemeClr>
                </a:solidFill>
                <a:latin typeface="Arial"/>
                <a:cs typeface="Arial"/>
              </a:rPr>
              <a:t>a</a:t>
            </a:r>
            <a:r>
              <a:rPr lang="en-US" sz="700" dirty="0" smtClean="0">
                <a:solidFill>
                  <a:schemeClr val="tx1">
                    <a:lumMod val="65000"/>
                    <a:lumOff val="35000"/>
                  </a:schemeClr>
                </a:solidFill>
                <a:latin typeface="Arial"/>
                <a:cs typeface="Arial"/>
              </a:rPr>
              <a:t>nimals, plants, </a:t>
            </a:r>
            <a:r>
              <a:rPr lang="en-US" sz="700" dirty="0" err="1" smtClean="0">
                <a:solidFill>
                  <a:schemeClr val="tx1">
                    <a:lumMod val="65000"/>
                    <a:lumOff val="35000"/>
                  </a:schemeClr>
                </a:solidFill>
                <a:latin typeface="Arial"/>
                <a:cs typeface="Arial"/>
              </a:rPr>
              <a:t>protists</a:t>
            </a:r>
            <a:endParaRPr lang="en-US" sz="700" dirty="0" smtClean="0">
              <a:solidFill>
                <a:schemeClr val="tx1">
                  <a:lumMod val="65000"/>
                  <a:lumOff val="35000"/>
                </a:schemeClr>
              </a:solidFill>
              <a:latin typeface="Arial"/>
              <a:cs typeface="Arial"/>
            </a:endParaRPr>
          </a:p>
          <a:p>
            <a:r>
              <a:rPr lang="en-US" sz="700" dirty="0">
                <a:solidFill>
                  <a:schemeClr val="tx1">
                    <a:lumMod val="65000"/>
                    <a:lumOff val="35000"/>
                  </a:schemeClr>
                </a:solidFill>
                <a:latin typeface="Arial"/>
                <a:cs typeface="Arial"/>
              </a:rPr>
              <a:t>a</a:t>
            </a:r>
            <a:r>
              <a:rPr lang="en-US" sz="700" dirty="0" smtClean="0">
                <a:solidFill>
                  <a:schemeClr val="tx1">
                    <a:lumMod val="65000"/>
                    <a:lumOff val="35000"/>
                  </a:schemeClr>
                </a:solidFill>
                <a:latin typeface="Arial"/>
                <a:cs typeface="Arial"/>
              </a:rPr>
              <a:t>nd fungi occurring in one</a:t>
            </a:r>
          </a:p>
          <a:p>
            <a:r>
              <a:rPr lang="en-US" sz="700" dirty="0">
                <a:solidFill>
                  <a:schemeClr val="tx1">
                    <a:lumMod val="65000"/>
                    <a:lumOff val="35000"/>
                  </a:schemeClr>
                </a:solidFill>
                <a:latin typeface="Arial"/>
                <a:cs typeface="Arial"/>
              </a:rPr>
              <a:t>o</a:t>
            </a:r>
            <a:r>
              <a:rPr lang="en-US" sz="700" dirty="0" smtClean="0">
                <a:solidFill>
                  <a:schemeClr val="tx1">
                    <a:lumMod val="65000"/>
                    <a:lumOff val="35000"/>
                  </a:schemeClr>
                </a:solidFill>
                <a:latin typeface="Arial"/>
                <a:cs typeface="Arial"/>
              </a:rPr>
              <a:t>f the most biologically</a:t>
            </a:r>
          </a:p>
          <a:p>
            <a:r>
              <a:rPr lang="en-US" sz="700" dirty="0">
                <a:solidFill>
                  <a:schemeClr val="tx1">
                    <a:lumMod val="65000"/>
                    <a:lumOff val="35000"/>
                  </a:schemeClr>
                </a:solidFill>
                <a:latin typeface="Arial"/>
                <a:cs typeface="Arial"/>
              </a:rPr>
              <a:t>d</a:t>
            </a:r>
            <a:r>
              <a:rPr lang="en-US" sz="700" dirty="0" smtClean="0">
                <a:solidFill>
                  <a:schemeClr val="tx1">
                    <a:lumMod val="65000"/>
                    <a:lumOff val="35000"/>
                  </a:schemeClr>
                </a:solidFill>
                <a:latin typeface="Arial"/>
                <a:cs typeface="Arial"/>
              </a:rPr>
              <a:t>iverse estuaries in the </a:t>
            </a:r>
          </a:p>
          <a:p>
            <a:r>
              <a:rPr lang="en-US" sz="700" dirty="0">
                <a:solidFill>
                  <a:schemeClr val="tx1">
                    <a:lumMod val="65000"/>
                    <a:lumOff val="35000"/>
                  </a:schemeClr>
                </a:solidFill>
                <a:latin typeface="Arial"/>
                <a:cs typeface="Arial"/>
              </a:rPr>
              <a:t>c</a:t>
            </a:r>
            <a:r>
              <a:rPr lang="en-US" sz="700" dirty="0" smtClean="0">
                <a:solidFill>
                  <a:schemeClr val="tx1">
                    <a:lumMod val="65000"/>
                    <a:lumOff val="35000"/>
                  </a:schemeClr>
                </a:solidFill>
                <a:latin typeface="Arial"/>
                <a:cs typeface="Arial"/>
              </a:rPr>
              <a:t>ontinental United States – </a:t>
            </a:r>
          </a:p>
          <a:p>
            <a:r>
              <a:rPr lang="en-US" sz="700" dirty="0" smtClean="0">
                <a:solidFill>
                  <a:schemeClr val="tx1">
                    <a:lumMod val="65000"/>
                    <a:lumOff val="35000"/>
                  </a:schemeClr>
                </a:solidFill>
                <a:latin typeface="Arial"/>
                <a:cs typeface="Arial"/>
              </a:rPr>
              <a:t>the Indian River Lagoon.</a:t>
            </a:r>
          </a:p>
          <a:p>
            <a:r>
              <a:rPr lang="en-US" sz="700" dirty="0" smtClean="0">
                <a:solidFill>
                  <a:schemeClr val="tx1">
                    <a:lumMod val="65000"/>
                    <a:lumOff val="35000"/>
                  </a:schemeClr>
                </a:solidFill>
                <a:latin typeface="Arial"/>
                <a:cs typeface="Arial"/>
              </a:rPr>
              <a:t>To get started, click the</a:t>
            </a:r>
          </a:p>
          <a:p>
            <a:r>
              <a:rPr lang="en-US" sz="700" dirty="0" smtClean="0">
                <a:solidFill>
                  <a:schemeClr val="tx1">
                    <a:lumMod val="65000"/>
                    <a:lumOff val="35000"/>
                  </a:schemeClr>
                </a:solidFill>
                <a:latin typeface="Arial"/>
                <a:cs typeface="Arial"/>
              </a:rPr>
              <a:t>“Search the Inventory” tab</a:t>
            </a:r>
            <a:r>
              <a:rPr lang="en-US" sz="750" dirty="0" smtClean="0">
                <a:solidFill>
                  <a:schemeClr val="tx1">
                    <a:lumMod val="65000"/>
                    <a:lumOff val="35000"/>
                  </a:schemeClr>
                </a:solidFill>
                <a:latin typeface="Arial"/>
                <a:cs typeface="Arial"/>
              </a:rPr>
              <a:t>.</a:t>
            </a:r>
            <a:endParaRPr lang="en-US" sz="750" dirty="0">
              <a:solidFill>
                <a:schemeClr val="tx1">
                  <a:lumMod val="65000"/>
                  <a:lumOff val="35000"/>
                </a:schemeClr>
              </a:solidFill>
              <a:latin typeface="Arial"/>
              <a:cs typeface="Arial"/>
            </a:endParaRPr>
          </a:p>
        </p:txBody>
      </p:sp>
      <p:sp>
        <p:nvSpPr>
          <p:cNvPr id="46" name="Rectangle 45"/>
          <p:cNvSpPr/>
          <p:nvPr/>
        </p:nvSpPr>
        <p:spPr>
          <a:xfrm>
            <a:off x="3890094" y="6591146"/>
            <a:ext cx="1269259" cy="1334367"/>
          </a:xfrm>
          <a:prstGeom prst="rect">
            <a:avLst/>
          </a:prstGeom>
          <a:solidFill>
            <a:srgbClr val="FFF0C3"/>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Arial"/>
              <a:cs typeface="Arial"/>
            </a:endParaRPr>
          </a:p>
        </p:txBody>
      </p:sp>
      <p:sp>
        <p:nvSpPr>
          <p:cNvPr id="48" name="TextBox 47"/>
          <p:cNvSpPr txBox="1"/>
          <p:nvPr/>
        </p:nvSpPr>
        <p:spPr>
          <a:xfrm>
            <a:off x="3886887" y="6622896"/>
            <a:ext cx="1338828" cy="1277273"/>
          </a:xfrm>
          <a:prstGeom prst="rect">
            <a:avLst/>
          </a:prstGeom>
          <a:noFill/>
        </p:spPr>
        <p:txBody>
          <a:bodyPr wrap="none" rtlCol="0">
            <a:spAutoFit/>
          </a:bodyPr>
          <a:lstStyle/>
          <a:p>
            <a:r>
              <a:rPr lang="en-US" sz="700" dirty="0">
                <a:solidFill>
                  <a:schemeClr val="tx1">
                    <a:lumMod val="65000"/>
                    <a:lumOff val="35000"/>
                  </a:schemeClr>
                </a:solidFill>
                <a:latin typeface="Arial"/>
                <a:cs typeface="Arial"/>
              </a:rPr>
              <a:t>A</a:t>
            </a:r>
            <a:r>
              <a:rPr lang="en-US" sz="700" dirty="0" smtClean="0">
                <a:solidFill>
                  <a:schemeClr val="tx1">
                    <a:lumMod val="65000"/>
                    <a:lumOff val="35000"/>
                  </a:schemeClr>
                </a:solidFill>
                <a:latin typeface="Arial"/>
                <a:cs typeface="Arial"/>
              </a:rPr>
              <a:t> vast array of habitats </a:t>
            </a:r>
          </a:p>
          <a:p>
            <a:r>
              <a:rPr lang="en-US" sz="700" dirty="0">
                <a:solidFill>
                  <a:schemeClr val="tx1">
                    <a:lumMod val="65000"/>
                    <a:lumOff val="35000"/>
                  </a:schemeClr>
                </a:solidFill>
                <a:latin typeface="Arial"/>
                <a:cs typeface="Arial"/>
              </a:rPr>
              <a:t>s</a:t>
            </a:r>
            <a:r>
              <a:rPr lang="en-US" sz="700" dirty="0" smtClean="0">
                <a:solidFill>
                  <a:schemeClr val="tx1">
                    <a:lumMod val="65000"/>
                    <a:lumOff val="35000"/>
                  </a:schemeClr>
                </a:solidFill>
                <a:latin typeface="Arial"/>
                <a:cs typeface="Arial"/>
              </a:rPr>
              <a:t>upports IRL biodiversity by </a:t>
            </a:r>
          </a:p>
          <a:p>
            <a:r>
              <a:rPr lang="en-US" sz="700" dirty="0">
                <a:solidFill>
                  <a:schemeClr val="tx1">
                    <a:lumMod val="65000"/>
                    <a:lumOff val="35000"/>
                  </a:schemeClr>
                </a:solidFill>
                <a:latin typeface="Arial"/>
                <a:cs typeface="Arial"/>
              </a:rPr>
              <a:t>p</a:t>
            </a:r>
            <a:r>
              <a:rPr lang="en-US" sz="700" dirty="0" smtClean="0">
                <a:solidFill>
                  <a:schemeClr val="tx1">
                    <a:lumMod val="65000"/>
                    <a:lumOff val="35000"/>
                  </a:schemeClr>
                </a:solidFill>
                <a:latin typeface="Arial"/>
                <a:cs typeface="Arial"/>
              </a:rPr>
              <a:t>roviding home to thousands </a:t>
            </a:r>
          </a:p>
          <a:p>
            <a:r>
              <a:rPr lang="en-US" sz="700" dirty="0" smtClean="0">
                <a:solidFill>
                  <a:schemeClr val="tx1">
                    <a:lumMod val="65000"/>
                    <a:lumOff val="35000"/>
                  </a:schemeClr>
                </a:solidFill>
                <a:latin typeface="Arial"/>
                <a:cs typeface="Arial"/>
              </a:rPr>
              <a:t>of species. These habitats </a:t>
            </a:r>
          </a:p>
          <a:p>
            <a:r>
              <a:rPr lang="en-US" sz="700" dirty="0" smtClean="0">
                <a:solidFill>
                  <a:schemeClr val="tx1">
                    <a:lumMod val="65000"/>
                    <a:lumOff val="35000"/>
                  </a:schemeClr>
                </a:solidFill>
                <a:latin typeface="Arial"/>
                <a:cs typeface="Arial"/>
              </a:rPr>
              <a:t>are all interconnected, some</a:t>
            </a:r>
          </a:p>
          <a:p>
            <a:r>
              <a:rPr lang="en-US" sz="700" dirty="0" smtClean="0">
                <a:solidFill>
                  <a:schemeClr val="tx1">
                    <a:lumMod val="65000"/>
                    <a:lumOff val="35000"/>
                  </a:schemeClr>
                </a:solidFill>
                <a:latin typeface="Arial"/>
                <a:cs typeface="Arial"/>
              </a:rPr>
              <a:t>are presently threatened. </a:t>
            </a:r>
          </a:p>
          <a:p>
            <a:r>
              <a:rPr lang="en-US" sz="700" dirty="0" smtClean="0">
                <a:solidFill>
                  <a:schemeClr val="tx1">
                    <a:lumMod val="65000"/>
                    <a:lumOff val="35000"/>
                  </a:schemeClr>
                </a:solidFill>
                <a:latin typeface="Arial"/>
                <a:cs typeface="Arial"/>
              </a:rPr>
              <a:t>Start your virtual tour of</a:t>
            </a:r>
          </a:p>
          <a:p>
            <a:r>
              <a:rPr lang="en-US" sz="700" dirty="0" smtClean="0">
                <a:solidFill>
                  <a:schemeClr val="tx1">
                    <a:lumMod val="65000"/>
                    <a:lumOff val="35000"/>
                  </a:schemeClr>
                </a:solidFill>
                <a:latin typeface="Arial"/>
                <a:cs typeface="Arial"/>
              </a:rPr>
              <a:t>these habitats here.  It just</a:t>
            </a:r>
          </a:p>
          <a:p>
            <a:r>
              <a:rPr lang="en-US" sz="700" dirty="0" smtClean="0">
                <a:solidFill>
                  <a:schemeClr val="tx1">
                    <a:lumMod val="65000"/>
                    <a:lumOff val="35000"/>
                  </a:schemeClr>
                </a:solidFill>
                <a:latin typeface="Arial"/>
                <a:cs typeface="Arial"/>
              </a:rPr>
              <a:t>might make your next IRL</a:t>
            </a:r>
          </a:p>
          <a:p>
            <a:r>
              <a:rPr lang="en-US" sz="700" dirty="0" smtClean="0">
                <a:solidFill>
                  <a:schemeClr val="tx1">
                    <a:lumMod val="65000"/>
                    <a:lumOff val="35000"/>
                  </a:schemeClr>
                </a:solidFill>
                <a:latin typeface="Arial"/>
                <a:cs typeface="Arial"/>
              </a:rPr>
              <a:t>excursion a lot more </a:t>
            </a:r>
          </a:p>
          <a:p>
            <a:r>
              <a:rPr lang="en-US" sz="700" dirty="0" smtClean="0">
                <a:solidFill>
                  <a:schemeClr val="tx1">
                    <a:lumMod val="65000"/>
                    <a:lumOff val="35000"/>
                  </a:schemeClr>
                </a:solidFill>
                <a:latin typeface="Arial"/>
                <a:cs typeface="Arial"/>
              </a:rPr>
              <a:t>meaningful!</a:t>
            </a:r>
          </a:p>
        </p:txBody>
      </p:sp>
      <p:pic>
        <p:nvPicPr>
          <p:cNvPr id="52" name="Picture 51"/>
          <p:cNvPicPr>
            <a:picLocks noChangeAspect="1"/>
          </p:cNvPicPr>
          <p:nvPr/>
        </p:nvPicPr>
        <p:blipFill>
          <a:blip r:embed="rId6"/>
          <a:stretch>
            <a:fillRect/>
          </a:stretch>
        </p:blipFill>
        <p:spPr>
          <a:xfrm>
            <a:off x="5218778" y="8395464"/>
            <a:ext cx="1285199" cy="1055217"/>
          </a:xfrm>
          <a:prstGeom prst="rect">
            <a:avLst/>
          </a:prstGeom>
        </p:spPr>
      </p:pic>
      <p:sp>
        <p:nvSpPr>
          <p:cNvPr id="53" name="TextBox 52"/>
          <p:cNvSpPr txBox="1"/>
          <p:nvPr/>
        </p:nvSpPr>
        <p:spPr>
          <a:xfrm>
            <a:off x="1906172" y="10808598"/>
            <a:ext cx="2611035" cy="369332"/>
          </a:xfrm>
          <a:prstGeom prst="rect">
            <a:avLst/>
          </a:prstGeom>
          <a:noFill/>
        </p:spPr>
        <p:txBody>
          <a:bodyPr wrap="square" rtlCol="0">
            <a:spAutoFit/>
          </a:bodyPr>
          <a:lstStyle/>
          <a:p>
            <a:r>
              <a:rPr lang="en-US" sz="900" dirty="0" smtClean="0">
                <a:latin typeface="Minion Pro"/>
                <a:cs typeface="Minion Pro"/>
              </a:rPr>
              <a:t>Copyright © 2000 – 2011 Smithsonian Institution</a:t>
            </a:r>
          </a:p>
          <a:p>
            <a:r>
              <a:rPr lang="en-US" sz="900" dirty="0" smtClean="0">
                <a:latin typeface="Minion Pro"/>
                <a:cs typeface="Minion Pro"/>
              </a:rPr>
              <a:t>  </a:t>
            </a:r>
            <a:endParaRPr lang="en-US" sz="900" dirty="0">
              <a:latin typeface="Minion Pro"/>
              <a:cs typeface="Minion Pro"/>
            </a:endParaRPr>
          </a:p>
        </p:txBody>
      </p:sp>
      <p:sp>
        <p:nvSpPr>
          <p:cNvPr id="55" name="Rectangle 54"/>
          <p:cNvSpPr/>
          <p:nvPr/>
        </p:nvSpPr>
        <p:spPr>
          <a:xfrm>
            <a:off x="5556443" y="6584796"/>
            <a:ext cx="1269259" cy="1368056"/>
          </a:xfrm>
          <a:prstGeom prst="rect">
            <a:avLst/>
          </a:prstGeom>
          <a:solidFill>
            <a:srgbClr val="FFF0C3"/>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Arial"/>
              <a:cs typeface="Arial"/>
            </a:endParaRPr>
          </a:p>
        </p:txBody>
      </p:sp>
      <p:sp>
        <p:nvSpPr>
          <p:cNvPr id="50" name="TextBox 49"/>
          <p:cNvSpPr txBox="1"/>
          <p:nvPr/>
        </p:nvSpPr>
        <p:spPr>
          <a:xfrm>
            <a:off x="5556443" y="6616546"/>
            <a:ext cx="1328991" cy="1500411"/>
          </a:xfrm>
          <a:prstGeom prst="rect">
            <a:avLst/>
          </a:prstGeom>
          <a:noFill/>
        </p:spPr>
        <p:txBody>
          <a:bodyPr wrap="none" rtlCol="0">
            <a:spAutoFit/>
          </a:bodyPr>
          <a:lstStyle/>
          <a:p>
            <a:r>
              <a:rPr lang="en-US" sz="700" dirty="0" smtClean="0">
                <a:solidFill>
                  <a:schemeClr val="tx1">
                    <a:lumMod val="65000"/>
                    <a:lumOff val="35000"/>
                  </a:schemeClr>
                </a:solidFill>
                <a:latin typeface="Arial"/>
                <a:cs typeface="Arial"/>
              </a:rPr>
              <a:t>Find out how we, as </a:t>
            </a:r>
          </a:p>
          <a:p>
            <a:r>
              <a:rPr lang="en-US" sz="700" dirty="0" smtClean="0">
                <a:solidFill>
                  <a:schemeClr val="tx1">
                    <a:lumMod val="65000"/>
                    <a:lumOff val="35000"/>
                  </a:schemeClr>
                </a:solidFill>
                <a:latin typeface="Arial"/>
                <a:cs typeface="Arial"/>
              </a:rPr>
              <a:t>individuals, can make </a:t>
            </a:r>
          </a:p>
          <a:p>
            <a:r>
              <a:rPr lang="en-US" sz="700" dirty="0" smtClean="0">
                <a:solidFill>
                  <a:schemeClr val="tx1">
                    <a:lumMod val="65000"/>
                    <a:lumOff val="35000"/>
                  </a:schemeClr>
                </a:solidFill>
                <a:latin typeface="Arial"/>
                <a:cs typeface="Arial"/>
              </a:rPr>
              <a:t>simple changes in our daily</a:t>
            </a:r>
          </a:p>
          <a:p>
            <a:r>
              <a:rPr lang="en-US" sz="700" dirty="0">
                <a:solidFill>
                  <a:schemeClr val="tx1">
                    <a:lumMod val="65000"/>
                    <a:lumOff val="35000"/>
                  </a:schemeClr>
                </a:solidFill>
                <a:latin typeface="Arial"/>
                <a:cs typeface="Arial"/>
              </a:rPr>
              <a:t>r</a:t>
            </a:r>
            <a:r>
              <a:rPr lang="en-US" sz="700" dirty="0" smtClean="0">
                <a:solidFill>
                  <a:schemeClr val="tx1">
                    <a:lumMod val="65000"/>
                    <a:lumOff val="35000"/>
                  </a:schemeClr>
                </a:solidFill>
                <a:latin typeface="Arial"/>
                <a:cs typeface="Arial"/>
              </a:rPr>
              <a:t>outines to promote </a:t>
            </a:r>
          </a:p>
          <a:p>
            <a:r>
              <a:rPr lang="en-US" sz="700" dirty="0">
                <a:solidFill>
                  <a:schemeClr val="tx1">
                    <a:lumMod val="65000"/>
                    <a:lumOff val="35000"/>
                  </a:schemeClr>
                </a:solidFill>
                <a:latin typeface="Arial"/>
                <a:cs typeface="Arial"/>
              </a:rPr>
              <a:t>s</a:t>
            </a:r>
            <a:r>
              <a:rPr lang="en-US" sz="700" dirty="0" smtClean="0">
                <a:solidFill>
                  <a:schemeClr val="tx1">
                    <a:lumMod val="65000"/>
                    <a:lumOff val="35000"/>
                  </a:schemeClr>
                </a:solidFill>
                <a:latin typeface="Arial"/>
                <a:cs typeface="Arial"/>
              </a:rPr>
              <a:t>tewardship and </a:t>
            </a:r>
          </a:p>
          <a:p>
            <a:r>
              <a:rPr lang="en-US" sz="700" dirty="0" smtClean="0">
                <a:solidFill>
                  <a:schemeClr val="tx1">
                    <a:lumMod val="65000"/>
                    <a:lumOff val="35000"/>
                  </a:schemeClr>
                </a:solidFill>
                <a:latin typeface="Arial"/>
                <a:cs typeface="Arial"/>
              </a:rPr>
              <a:t>sustainability of the IRL</a:t>
            </a:r>
          </a:p>
          <a:p>
            <a:r>
              <a:rPr lang="en-US" sz="700" dirty="0" smtClean="0">
                <a:solidFill>
                  <a:schemeClr val="tx1">
                    <a:lumMod val="65000"/>
                    <a:lumOff val="35000"/>
                  </a:schemeClr>
                </a:solidFill>
                <a:latin typeface="Arial"/>
                <a:cs typeface="Arial"/>
              </a:rPr>
              <a:t>Get Involved:</a:t>
            </a:r>
          </a:p>
          <a:p>
            <a:pPr>
              <a:buFontTx/>
              <a:buChar char="-"/>
            </a:pPr>
            <a:r>
              <a:rPr lang="en-US" sz="700" dirty="0" smtClean="0">
                <a:solidFill>
                  <a:schemeClr val="tx1">
                    <a:lumMod val="65000"/>
                    <a:lumOff val="35000"/>
                  </a:schemeClr>
                </a:solidFill>
                <a:latin typeface="Arial"/>
                <a:cs typeface="Arial"/>
              </a:rPr>
              <a:t> Check out our links and</a:t>
            </a:r>
          </a:p>
          <a:p>
            <a:r>
              <a:rPr lang="en-US" sz="700" dirty="0" smtClean="0">
                <a:solidFill>
                  <a:schemeClr val="tx1">
                    <a:lumMod val="65000"/>
                    <a:lumOff val="35000"/>
                  </a:schemeClr>
                </a:solidFill>
                <a:latin typeface="Arial"/>
                <a:cs typeface="Arial"/>
              </a:rPr>
              <a:t>  events page</a:t>
            </a:r>
          </a:p>
          <a:p>
            <a:r>
              <a:rPr lang="en-US" sz="700" dirty="0" smtClean="0">
                <a:solidFill>
                  <a:schemeClr val="tx1">
                    <a:lumMod val="65000"/>
                    <a:lumOff val="35000"/>
                  </a:schemeClr>
                </a:solidFill>
                <a:latin typeface="Arial"/>
                <a:cs typeface="Arial"/>
              </a:rPr>
              <a:t>- Participate in the IRL Photo</a:t>
            </a:r>
          </a:p>
          <a:p>
            <a:r>
              <a:rPr lang="en-US" sz="700" dirty="0" smtClean="0">
                <a:solidFill>
                  <a:schemeClr val="tx1">
                    <a:lumMod val="65000"/>
                    <a:lumOff val="35000"/>
                  </a:schemeClr>
                </a:solidFill>
                <a:latin typeface="Arial"/>
                <a:cs typeface="Arial"/>
              </a:rPr>
              <a:t>  contest</a:t>
            </a:r>
          </a:p>
          <a:p>
            <a:endParaRPr lang="en-US" sz="700" dirty="0" smtClean="0">
              <a:solidFill>
                <a:schemeClr val="tx1">
                  <a:lumMod val="65000"/>
                  <a:lumOff val="35000"/>
                </a:schemeClr>
              </a:solidFill>
              <a:latin typeface="Arial"/>
              <a:cs typeface="Arial"/>
            </a:endParaRPr>
          </a:p>
          <a:p>
            <a:pPr>
              <a:buFontTx/>
              <a:buChar char="-"/>
            </a:pPr>
            <a:endParaRPr lang="en-US" sz="750" dirty="0" smtClean="0">
              <a:solidFill>
                <a:schemeClr val="tx1">
                  <a:lumMod val="65000"/>
                  <a:lumOff val="35000"/>
                </a:schemeClr>
              </a:solidFill>
              <a:latin typeface="Arial"/>
              <a:cs typeface="Arial"/>
            </a:endParaRPr>
          </a:p>
        </p:txBody>
      </p:sp>
      <p:pic>
        <p:nvPicPr>
          <p:cNvPr id="40" name="Picture 39"/>
          <p:cNvPicPr>
            <a:picLocks noChangeAspect="1"/>
          </p:cNvPicPr>
          <p:nvPr/>
        </p:nvPicPr>
        <p:blipFill>
          <a:blip r:embed="rId7"/>
          <a:srcRect t="15888"/>
          <a:stretch>
            <a:fillRect/>
          </a:stretch>
        </p:blipFill>
        <p:spPr>
          <a:xfrm>
            <a:off x="2627614" y="8318500"/>
            <a:ext cx="1903739" cy="1203169"/>
          </a:xfrm>
          <a:prstGeom prst="rect">
            <a:avLst/>
          </a:prstGeom>
        </p:spPr>
      </p:pic>
      <p:sp>
        <p:nvSpPr>
          <p:cNvPr id="41" name="TextBox 40"/>
          <p:cNvSpPr txBox="1"/>
          <p:nvPr/>
        </p:nvSpPr>
        <p:spPr>
          <a:xfrm>
            <a:off x="2530743" y="9496269"/>
            <a:ext cx="2118025" cy="200055"/>
          </a:xfrm>
          <a:prstGeom prst="rect">
            <a:avLst/>
          </a:prstGeom>
          <a:noFill/>
        </p:spPr>
        <p:txBody>
          <a:bodyPr wrap="none" rtlCol="0">
            <a:spAutoFit/>
          </a:bodyPr>
          <a:lstStyle/>
          <a:p>
            <a:r>
              <a:rPr lang="en-US" sz="700" dirty="0" smtClean="0">
                <a:solidFill>
                  <a:srgbClr val="595959"/>
                </a:solidFill>
                <a:latin typeface="Arial"/>
                <a:cs typeface="Arial"/>
              </a:rPr>
              <a:t>Purple-</a:t>
            </a:r>
            <a:r>
              <a:rPr lang="en-US" sz="700" dirty="0" err="1" smtClean="0">
                <a:solidFill>
                  <a:srgbClr val="595959"/>
                </a:solidFill>
                <a:latin typeface="Arial"/>
                <a:cs typeface="Arial"/>
              </a:rPr>
              <a:t>spined</a:t>
            </a:r>
            <a:r>
              <a:rPr lang="en-US" sz="700" dirty="0" smtClean="0">
                <a:solidFill>
                  <a:srgbClr val="595959"/>
                </a:solidFill>
                <a:latin typeface="Arial"/>
                <a:cs typeface="Arial"/>
              </a:rPr>
              <a:t> Sea Urchin      </a:t>
            </a:r>
            <a:r>
              <a:rPr lang="en-US" sz="700" i="1" dirty="0" err="1" smtClean="0">
                <a:solidFill>
                  <a:srgbClr val="595959"/>
                </a:solidFill>
                <a:latin typeface="Arial"/>
                <a:cs typeface="Arial"/>
              </a:rPr>
              <a:t>Arbacia</a:t>
            </a:r>
            <a:r>
              <a:rPr lang="en-US" sz="700" i="1" dirty="0" smtClean="0">
                <a:solidFill>
                  <a:srgbClr val="595959"/>
                </a:solidFill>
                <a:latin typeface="Arial"/>
                <a:cs typeface="Arial"/>
              </a:rPr>
              <a:t> </a:t>
            </a:r>
            <a:r>
              <a:rPr lang="en-US" sz="700" i="1" dirty="0" err="1" smtClean="0">
                <a:solidFill>
                  <a:srgbClr val="595959"/>
                </a:solidFill>
                <a:latin typeface="Arial"/>
                <a:cs typeface="Arial"/>
              </a:rPr>
              <a:t>punctulata</a:t>
            </a:r>
            <a:endParaRPr lang="en-US" sz="700" i="1" dirty="0">
              <a:solidFill>
                <a:srgbClr val="595959"/>
              </a:solidFill>
              <a:latin typeface="Arial"/>
              <a:cs typeface="Arial"/>
            </a:endParaRPr>
          </a:p>
        </p:txBody>
      </p:sp>
      <p:sp>
        <p:nvSpPr>
          <p:cNvPr id="47" name="Rectangle 46"/>
          <p:cNvSpPr/>
          <p:nvPr/>
        </p:nvSpPr>
        <p:spPr>
          <a:xfrm>
            <a:off x="2729214" y="8112264"/>
            <a:ext cx="1701768" cy="131693"/>
          </a:xfrm>
          <a:prstGeom prst="rect">
            <a:avLst/>
          </a:prstGeom>
          <a:solidFill>
            <a:srgbClr val="FFF0C3"/>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2889904" y="8066613"/>
            <a:ext cx="2049078" cy="215444"/>
          </a:xfrm>
          <a:prstGeom prst="rect">
            <a:avLst/>
          </a:prstGeom>
          <a:noFill/>
        </p:spPr>
        <p:txBody>
          <a:bodyPr wrap="square" rtlCol="0">
            <a:spAutoFit/>
          </a:bodyPr>
          <a:lstStyle/>
          <a:p>
            <a:r>
              <a:rPr lang="en-US" sz="800" dirty="0" smtClean="0">
                <a:solidFill>
                  <a:srgbClr val="595959"/>
                </a:solidFill>
                <a:latin typeface="Lucida Calligraphy"/>
                <a:cs typeface="Lucida Calligraphy"/>
              </a:rPr>
              <a:t>Species of the Month</a:t>
            </a:r>
            <a:endParaRPr lang="en-US" sz="800" dirty="0">
              <a:solidFill>
                <a:srgbClr val="595959"/>
              </a:solidFill>
              <a:latin typeface="Lucida Calligraphy"/>
              <a:cs typeface="Lucida Calligraphy"/>
            </a:endParaRPr>
          </a:p>
        </p:txBody>
      </p:sp>
      <p:sp>
        <p:nvSpPr>
          <p:cNvPr id="51" name="TextBox 50"/>
          <p:cNvSpPr txBox="1"/>
          <p:nvPr/>
        </p:nvSpPr>
        <p:spPr>
          <a:xfrm>
            <a:off x="3437467" y="9742342"/>
            <a:ext cx="2354581" cy="923330"/>
          </a:xfrm>
          <a:prstGeom prst="rect">
            <a:avLst/>
          </a:prstGeom>
          <a:noFill/>
        </p:spPr>
        <p:txBody>
          <a:bodyPr wrap="none" rtlCol="0">
            <a:spAutoFit/>
          </a:bodyPr>
          <a:lstStyle/>
          <a:p>
            <a:r>
              <a:rPr lang="en-US" sz="900" dirty="0" smtClean="0">
                <a:solidFill>
                  <a:schemeClr val="tx1">
                    <a:lumMod val="65000"/>
                    <a:lumOff val="35000"/>
                  </a:schemeClr>
                </a:solidFill>
                <a:latin typeface="Arial"/>
                <a:cs typeface="Arial"/>
              </a:rPr>
              <a:t>                      </a:t>
            </a:r>
            <a:r>
              <a:rPr lang="en-US" sz="900" b="1" dirty="0" smtClean="0">
                <a:solidFill>
                  <a:schemeClr val="tx1">
                    <a:lumMod val="65000"/>
                    <a:lumOff val="35000"/>
                  </a:schemeClr>
                </a:solidFill>
                <a:latin typeface="Arial"/>
                <a:cs typeface="Arial"/>
              </a:rPr>
              <a:t>Contact Us:</a:t>
            </a:r>
          </a:p>
          <a:p>
            <a:r>
              <a:rPr lang="en-US" sz="900" dirty="0" smtClean="0">
                <a:solidFill>
                  <a:schemeClr val="tx1">
                    <a:lumMod val="65000"/>
                    <a:lumOff val="35000"/>
                  </a:schemeClr>
                </a:solidFill>
                <a:latin typeface="Arial"/>
                <a:cs typeface="Arial"/>
              </a:rPr>
              <a:t>Smithsonian Marine Station at Fort Pierce</a:t>
            </a:r>
          </a:p>
          <a:p>
            <a:r>
              <a:rPr lang="en-US" sz="900" dirty="0" smtClean="0">
                <a:solidFill>
                  <a:schemeClr val="tx1">
                    <a:lumMod val="65000"/>
                    <a:lumOff val="35000"/>
                  </a:schemeClr>
                </a:solidFill>
                <a:latin typeface="Arial"/>
                <a:cs typeface="Arial"/>
              </a:rPr>
              <a:t>701 Seaway Drive</a:t>
            </a:r>
          </a:p>
          <a:p>
            <a:r>
              <a:rPr lang="en-US" sz="900" dirty="0" smtClean="0">
                <a:solidFill>
                  <a:schemeClr val="tx1">
                    <a:lumMod val="65000"/>
                    <a:lumOff val="35000"/>
                  </a:schemeClr>
                </a:solidFill>
                <a:latin typeface="Arial"/>
                <a:cs typeface="Arial"/>
              </a:rPr>
              <a:t>Fort Pierce, FL  34949</a:t>
            </a:r>
          </a:p>
          <a:p>
            <a:r>
              <a:rPr lang="en-US" sz="900" dirty="0" smtClean="0">
                <a:solidFill>
                  <a:schemeClr val="tx1">
                    <a:lumMod val="65000"/>
                    <a:lumOff val="35000"/>
                  </a:schemeClr>
                </a:solidFill>
                <a:latin typeface="Arial"/>
                <a:cs typeface="Arial"/>
              </a:rPr>
              <a:t>T: 772-462-6220	FAX: 772-461-8154</a:t>
            </a:r>
          </a:p>
          <a:p>
            <a:r>
              <a:rPr lang="en-US" sz="900" dirty="0" smtClean="0">
                <a:solidFill>
                  <a:schemeClr val="tx1">
                    <a:lumMod val="65000"/>
                    <a:lumOff val="35000"/>
                  </a:schemeClr>
                </a:solidFill>
                <a:latin typeface="Arial"/>
                <a:cs typeface="Arial"/>
              </a:rPr>
              <a:t>Send comments to: </a:t>
            </a:r>
            <a:r>
              <a:rPr lang="en-US" sz="900" dirty="0" err="1" smtClean="0">
                <a:solidFill>
                  <a:schemeClr val="tx1">
                    <a:lumMod val="65000"/>
                    <a:lumOff val="35000"/>
                  </a:schemeClr>
                </a:solidFill>
                <a:latin typeface="Arial"/>
                <a:cs typeface="Arial"/>
              </a:rPr>
              <a:t>irl_webmaster@si.edu</a:t>
            </a:r>
            <a:endParaRPr lang="en-US" sz="900" dirty="0">
              <a:solidFill>
                <a:schemeClr val="tx1">
                  <a:lumMod val="65000"/>
                  <a:lumOff val="35000"/>
                </a:schemeClr>
              </a:solidFill>
              <a:latin typeface="Arial"/>
              <a:cs typeface="Arial"/>
            </a:endParaRPr>
          </a:p>
        </p:txBody>
      </p:sp>
      <p:grpSp>
        <p:nvGrpSpPr>
          <p:cNvPr id="49" name="Group 48"/>
          <p:cNvGrpSpPr/>
          <p:nvPr/>
        </p:nvGrpSpPr>
        <p:grpSpPr>
          <a:xfrm>
            <a:off x="90691" y="4906078"/>
            <a:ext cx="7592392" cy="1291622"/>
            <a:chOff x="315" y="7861301"/>
            <a:chExt cx="7592392" cy="1291622"/>
          </a:xfrm>
        </p:grpSpPr>
        <p:sp>
          <p:nvSpPr>
            <p:cNvPr id="56" name="Rectangle 55"/>
            <p:cNvSpPr/>
            <p:nvPr/>
          </p:nvSpPr>
          <p:spPr>
            <a:xfrm>
              <a:off x="315" y="7861301"/>
              <a:ext cx="7592392" cy="1291622"/>
            </a:xfrm>
            <a:prstGeom prst="rect">
              <a:avLst/>
            </a:prstGeom>
            <a:gradFill flip="none" rotWithShape="1">
              <a:gsLst>
                <a:gs pos="0">
                  <a:srgbClr val="2A4A39"/>
                </a:gs>
                <a:gs pos="27000">
                  <a:srgbClr val="FFFFFF"/>
                </a:gs>
              </a:gsLst>
              <a:lin ang="16200000" scaled="0"/>
              <a:tileRect/>
            </a:gradFill>
            <a:ln w="57150" cap="flat" cmpd="sng" algn="ctr">
              <a:solidFill>
                <a:srgbClr val="2A4A39"/>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317500" y="7958693"/>
              <a:ext cx="7117723" cy="1015663"/>
            </a:xfrm>
            <a:prstGeom prst="rect">
              <a:avLst/>
            </a:prstGeom>
          </p:spPr>
          <p:txBody>
            <a:bodyPr wrap="square">
              <a:spAutoFit/>
            </a:bodyPr>
            <a:lstStyle/>
            <a:p>
              <a:r>
                <a:rPr lang="en-US" sz="1200" dirty="0" smtClean="0">
                  <a:solidFill>
                    <a:srgbClr val="284362"/>
                  </a:solidFill>
                  <a:latin typeface="Arial"/>
                  <a:cs typeface="Arial"/>
                </a:rPr>
                <a:t>The Indian River Lagoon (IRL) Species Inventory is an online database that provides comprehensive information on all aspects of IRL biodiversity. It is utilized by a wide variety of audiences including scientists, resource managers, educational groups, and IRL citizenry. The website is continuously updated as new discoveries and information become available. We </a:t>
              </a:r>
              <a:r>
                <a:rPr lang="en-US" sz="1200" dirty="0">
                  <a:solidFill>
                    <a:srgbClr val="284362"/>
                  </a:solidFill>
                  <a:latin typeface="Arial"/>
                  <a:cs typeface="Arial"/>
                </a:rPr>
                <a:t>invite you to</a:t>
              </a:r>
              <a:r>
                <a:rPr lang="en-US" sz="1200" dirty="0" smtClean="0">
                  <a:solidFill>
                    <a:srgbClr val="284362"/>
                  </a:solidFill>
                  <a:latin typeface="Arial"/>
                  <a:cs typeface="Arial"/>
                </a:rPr>
                <a:t> increase your knowledge and appreciation of this invaluable natural resource. </a:t>
              </a:r>
              <a:endParaRPr lang="en-US" sz="1200" dirty="0">
                <a:solidFill>
                  <a:srgbClr val="284362"/>
                </a:solidFill>
                <a:latin typeface="Arial"/>
                <a:cs typeface="Arial"/>
              </a:endParaRPr>
            </a:p>
          </p:txBody>
        </p:sp>
      </p:grpSp>
      <p:grpSp>
        <p:nvGrpSpPr>
          <p:cNvPr id="61" name="Group 60"/>
          <p:cNvGrpSpPr/>
          <p:nvPr/>
        </p:nvGrpSpPr>
        <p:grpSpPr>
          <a:xfrm>
            <a:off x="-949998" y="7667074"/>
            <a:ext cx="8047127" cy="1464258"/>
            <a:chOff x="-949998" y="7683501"/>
            <a:chExt cx="8047127" cy="1320799"/>
          </a:xfrm>
        </p:grpSpPr>
        <p:sp>
          <p:nvSpPr>
            <p:cNvPr id="58" name="Rectangle 57"/>
            <p:cNvSpPr/>
            <p:nvPr/>
          </p:nvSpPr>
          <p:spPr>
            <a:xfrm>
              <a:off x="-949998" y="7683501"/>
              <a:ext cx="8047127" cy="1320799"/>
            </a:xfrm>
            <a:prstGeom prst="rect">
              <a:avLst/>
            </a:prstGeom>
            <a:gradFill flip="none" rotWithShape="1">
              <a:gsLst>
                <a:gs pos="1000">
                  <a:srgbClr val="354520"/>
                </a:gs>
                <a:gs pos="35000">
                  <a:srgbClr val="FFFFFF"/>
                </a:gs>
              </a:gsLst>
              <a:lin ang="16200000" scaled="0"/>
              <a:tileRect/>
            </a:gradFill>
            <a:ln w="57150" cap="flat" cmpd="sng" algn="ctr">
              <a:solidFill>
                <a:srgbClr val="35452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645909" y="7777899"/>
              <a:ext cx="7613666" cy="1054966"/>
            </a:xfrm>
            <a:prstGeom prst="rect">
              <a:avLst/>
            </a:prstGeom>
          </p:spPr>
          <p:txBody>
            <a:bodyPr wrap="square">
              <a:spAutoFit/>
            </a:bodyPr>
            <a:lstStyle/>
            <a:p>
              <a:r>
                <a:rPr lang="en-US" sz="1400" dirty="0" smtClean="0">
                  <a:latin typeface="Arial"/>
                  <a:cs typeface="Arial"/>
                </a:rPr>
                <a:t>The Indian River Lagoon (IRL) Species Inventory is an online database that provides comprehensive information on all aspects of IRL biodiversity. It is utilized by a wide variety of audiences including scientists, resource managers, educational groups, and IRL citizenry. The website is continually updated as new discoveries and information become available. We invite you to increase your knowledge and appreciation of this invaluable natural resource. </a:t>
              </a:r>
              <a:endParaRPr lang="en-US" sz="1400" dirty="0">
                <a:latin typeface="Arial"/>
                <a:cs typeface="Arial"/>
              </a:endParaRPr>
            </a:p>
          </p:txBody>
        </p:sp>
      </p:grpSp>
      <p:grpSp>
        <p:nvGrpSpPr>
          <p:cNvPr id="54" name="Group 53"/>
          <p:cNvGrpSpPr/>
          <p:nvPr/>
        </p:nvGrpSpPr>
        <p:grpSpPr>
          <a:xfrm>
            <a:off x="-937298" y="9559374"/>
            <a:ext cx="8047127" cy="1464258"/>
            <a:chOff x="-949998" y="7683501"/>
            <a:chExt cx="8047127" cy="1320799"/>
          </a:xfrm>
        </p:grpSpPr>
        <p:sp>
          <p:nvSpPr>
            <p:cNvPr id="59" name="Rectangle 58"/>
            <p:cNvSpPr/>
            <p:nvPr/>
          </p:nvSpPr>
          <p:spPr>
            <a:xfrm>
              <a:off x="-949998" y="7683501"/>
              <a:ext cx="8047127" cy="1320799"/>
            </a:xfrm>
            <a:prstGeom prst="rect">
              <a:avLst/>
            </a:prstGeom>
            <a:gradFill flip="none" rotWithShape="1">
              <a:gsLst>
                <a:gs pos="1000">
                  <a:srgbClr val="354520"/>
                </a:gs>
                <a:gs pos="35000">
                  <a:srgbClr val="FFFFFF"/>
                </a:gs>
              </a:gsLst>
              <a:lin ang="16200000" scaled="0"/>
              <a:tileRect/>
            </a:gradFill>
            <a:ln w="5715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671309" y="7789355"/>
              <a:ext cx="7613666" cy="1054966"/>
            </a:xfrm>
            <a:prstGeom prst="rect">
              <a:avLst/>
            </a:prstGeom>
            <a:ln>
              <a:noFill/>
            </a:ln>
          </p:spPr>
          <p:txBody>
            <a:bodyPr wrap="square">
              <a:spAutoFit/>
            </a:bodyPr>
            <a:lstStyle/>
            <a:p>
              <a:r>
                <a:rPr lang="en-US" sz="1400" dirty="0" smtClean="0">
                  <a:latin typeface="Arial"/>
                  <a:cs typeface="Arial"/>
                </a:rPr>
                <a:t>The Indian River Lagoon (IRL) Species Inventory is an online database that provides comprehensive information on all aspects of IRL biodiversity. It is utilized by a wide variety of audiences including scientists, resource managers, educational groups, and IRL citizenry. The website is continually updated as new discoveries and information become available. We invite you to increase your knowledge and appreciation of this invaluable natural resource. </a:t>
              </a:r>
              <a:endParaRPr lang="en-US" sz="1400" dirty="0">
                <a:latin typeface="Arial"/>
                <a:cs typeface="Arial"/>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505652" y="-19241"/>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050040" y="1233540"/>
            <a:ext cx="5841453"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dirty="0">
                <a:solidFill>
                  <a:srgbClr val="1100FF"/>
                </a:solidFill>
              </a:endParaRPr>
            </a:p>
          </p:txBody>
        </p:sp>
        <p:sp>
          <p:nvSpPr>
            <p:cNvPr id="13" name="Rectangle 12"/>
            <p:cNvSpPr/>
            <p:nvPr/>
          </p:nvSpPr>
          <p:spPr>
            <a:xfrm>
              <a:off x="6451600" y="9177867"/>
              <a:ext cx="913854" cy="880533"/>
            </a:xfrm>
            <a:prstGeom prst="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rgbClr val="1100FF"/>
                </a:solidFill>
              </a:endParaRPr>
            </a:p>
          </p:txBody>
        </p:sp>
      </p:grpSp>
      <p:sp>
        <p:nvSpPr>
          <p:cNvPr id="15" name="TextBox 14"/>
          <p:cNvSpPr txBox="1"/>
          <p:nvPr/>
        </p:nvSpPr>
        <p:spPr>
          <a:xfrm>
            <a:off x="594552" y="1172984"/>
            <a:ext cx="6701361"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84827"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Go to Species Reports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28" name="Picture 27"/>
          <p:cNvPicPr>
            <a:picLocks noChangeAspect="1"/>
          </p:cNvPicPr>
          <p:nvPr/>
        </p:nvPicPr>
        <p:blipFill>
          <a:blip r:embed="rId4"/>
          <a:stretch>
            <a:fillRect/>
          </a:stretch>
        </p:blipFill>
        <p:spPr>
          <a:xfrm>
            <a:off x="1225550" y="2330450"/>
            <a:ext cx="2222500" cy="1562100"/>
          </a:xfrm>
          <a:prstGeom prst="rect">
            <a:avLst/>
          </a:prstGeom>
        </p:spPr>
      </p:pic>
      <p:pic>
        <p:nvPicPr>
          <p:cNvPr id="30" name="Picture 29"/>
          <p:cNvPicPr>
            <a:picLocks noChangeAspect="1"/>
          </p:cNvPicPr>
          <p:nvPr/>
        </p:nvPicPr>
        <p:blipFill>
          <a:blip r:embed="rId5"/>
          <a:stretch>
            <a:fillRect/>
          </a:stretch>
        </p:blipFill>
        <p:spPr>
          <a:xfrm>
            <a:off x="4305300" y="2019300"/>
            <a:ext cx="2032000" cy="2159000"/>
          </a:xfrm>
          <a:prstGeom prst="rect">
            <a:avLst/>
          </a:prstGeom>
        </p:spPr>
      </p:pic>
      <p:pic>
        <p:nvPicPr>
          <p:cNvPr id="31" name="Picture 30"/>
          <p:cNvPicPr>
            <a:picLocks noChangeAspect="1"/>
          </p:cNvPicPr>
          <p:nvPr/>
        </p:nvPicPr>
        <p:blipFill>
          <a:blip r:embed="rId6"/>
          <a:stretch>
            <a:fillRect/>
          </a:stretch>
        </p:blipFill>
        <p:spPr>
          <a:xfrm>
            <a:off x="1581150" y="4610100"/>
            <a:ext cx="2222500" cy="1828800"/>
          </a:xfrm>
          <a:prstGeom prst="rect">
            <a:avLst/>
          </a:prstGeom>
        </p:spPr>
      </p:pic>
      <p:pic>
        <p:nvPicPr>
          <p:cNvPr id="33" name="Picture 32"/>
          <p:cNvPicPr>
            <a:picLocks noChangeAspect="1"/>
          </p:cNvPicPr>
          <p:nvPr/>
        </p:nvPicPr>
        <p:blipFill>
          <a:blip r:embed="rId7"/>
          <a:stretch>
            <a:fillRect/>
          </a:stretch>
        </p:blipFill>
        <p:spPr>
          <a:xfrm>
            <a:off x="4279900" y="4565650"/>
            <a:ext cx="2032000" cy="25527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505652" y="-19241"/>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050040" y="1233540"/>
            <a:ext cx="5841453"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dirty="0">
                <a:solidFill>
                  <a:srgbClr val="1100FF"/>
                </a:solidFill>
              </a:endParaRPr>
            </a:p>
          </p:txBody>
        </p:sp>
        <p:sp>
          <p:nvSpPr>
            <p:cNvPr id="13" name="Rectangle 12"/>
            <p:cNvSpPr/>
            <p:nvPr/>
          </p:nvSpPr>
          <p:spPr>
            <a:xfrm>
              <a:off x="6451600" y="9177867"/>
              <a:ext cx="913854" cy="880533"/>
            </a:xfrm>
            <a:prstGeom prst="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rgbClr val="1100FF"/>
                </a:solidFill>
              </a:endParaRPr>
            </a:p>
          </p:txBody>
        </p:sp>
      </p:grpSp>
      <p:sp>
        <p:nvSpPr>
          <p:cNvPr id="15" name="TextBox 14"/>
          <p:cNvSpPr txBox="1"/>
          <p:nvPr/>
        </p:nvSpPr>
        <p:spPr>
          <a:xfrm>
            <a:off x="594552" y="1172984"/>
            <a:ext cx="6701361"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84827"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Go to Species Reports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27" name="Picture 26"/>
          <p:cNvPicPr>
            <a:picLocks noChangeAspect="1"/>
          </p:cNvPicPr>
          <p:nvPr/>
        </p:nvPicPr>
        <p:blipFill>
          <a:blip r:embed="rId4"/>
          <a:stretch>
            <a:fillRect/>
          </a:stretch>
        </p:blipFill>
        <p:spPr>
          <a:xfrm>
            <a:off x="1295400" y="2673350"/>
            <a:ext cx="2286000" cy="2171700"/>
          </a:xfrm>
          <a:prstGeom prst="rect">
            <a:avLst/>
          </a:prstGeom>
        </p:spPr>
      </p:pic>
      <p:pic>
        <p:nvPicPr>
          <p:cNvPr id="34" name="Picture 33"/>
          <p:cNvPicPr>
            <a:picLocks noChangeAspect="1"/>
          </p:cNvPicPr>
          <p:nvPr/>
        </p:nvPicPr>
        <p:blipFill>
          <a:blip r:embed="rId5"/>
          <a:stretch>
            <a:fillRect/>
          </a:stretch>
        </p:blipFill>
        <p:spPr>
          <a:xfrm>
            <a:off x="4254500" y="3130550"/>
            <a:ext cx="2286000" cy="16383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505652" y="-19241"/>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050040" y="1233540"/>
            <a:ext cx="5841453"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dirty="0">
                <a:solidFill>
                  <a:srgbClr val="1100FF"/>
                </a:solidFill>
              </a:endParaRPr>
            </a:p>
          </p:txBody>
        </p:sp>
        <p:sp>
          <p:nvSpPr>
            <p:cNvPr id="13" name="Rectangle 12"/>
            <p:cNvSpPr/>
            <p:nvPr/>
          </p:nvSpPr>
          <p:spPr>
            <a:xfrm>
              <a:off x="6451600" y="9177867"/>
              <a:ext cx="913854" cy="880533"/>
            </a:xfrm>
            <a:prstGeom prst="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rgbClr val="1100FF"/>
                </a:solidFill>
              </a:endParaRPr>
            </a:p>
          </p:txBody>
        </p:sp>
      </p:grpSp>
      <p:sp>
        <p:nvSpPr>
          <p:cNvPr id="15" name="TextBox 14"/>
          <p:cNvSpPr txBox="1"/>
          <p:nvPr/>
        </p:nvSpPr>
        <p:spPr>
          <a:xfrm>
            <a:off x="594552" y="1172984"/>
            <a:ext cx="6701361"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84827"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Go to Species Reports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27" name="Picture 26"/>
          <p:cNvPicPr>
            <a:picLocks noChangeAspect="1"/>
          </p:cNvPicPr>
          <p:nvPr/>
        </p:nvPicPr>
        <p:blipFill>
          <a:blip r:embed="rId4"/>
          <a:stretch>
            <a:fillRect/>
          </a:stretch>
        </p:blipFill>
        <p:spPr>
          <a:xfrm>
            <a:off x="1289050" y="2406650"/>
            <a:ext cx="2222500" cy="1790700"/>
          </a:xfrm>
          <a:prstGeom prst="rect">
            <a:avLst/>
          </a:prstGeom>
        </p:spPr>
      </p:pic>
      <p:pic>
        <p:nvPicPr>
          <p:cNvPr id="28" name="Picture 27"/>
          <p:cNvPicPr>
            <a:picLocks noChangeAspect="1"/>
          </p:cNvPicPr>
          <p:nvPr/>
        </p:nvPicPr>
        <p:blipFill>
          <a:blip r:embed="rId5"/>
          <a:stretch>
            <a:fillRect/>
          </a:stretch>
        </p:blipFill>
        <p:spPr>
          <a:xfrm>
            <a:off x="3994150" y="2501900"/>
            <a:ext cx="2222500" cy="1701800"/>
          </a:xfrm>
          <a:prstGeom prst="rect">
            <a:avLst/>
          </a:prstGeom>
        </p:spPr>
      </p:pic>
      <p:pic>
        <p:nvPicPr>
          <p:cNvPr id="30" name="Picture 29"/>
          <p:cNvPicPr>
            <a:picLocks noChangeAspect="1"/>
          </p:cNvPicPr>
          <p:nvPr/>
        </p:nvPicPr>
        <p:blipFill>
          <a:blip r:embed="rId6"/>
          <a:stretch>
            <a:fillRect/>
          </a:stretch>
        </p:blipFill>
        <p:spPr>
          <a:xfrm>
            <a:off x="1504950" y="4864100"/>
            <a:ext cx="2222500" cy="1549400"/>
          </a:xfrm>
          <a:prstGeom prst="rect">
            <a:avLst/>
          </a:prstGeom>
        </p:spPr>
      </p:pic>
      <p:pic>
        <p:nvPicPr>
          <p:cNvPr id="31" name="Picture 30"/>
          <p:cNvPicPr>
            <a:picLocks noChangeAspect="1"/>
          </p:cNvPicPr>
          <p:nvPr/>
        </p:nvPicPr>
        <p:blipFill>
          <a:blip r:embed="rId7"/>
          <a:stretch>
            <a:fillRect/>
          </a:stretch>
        </p:blipFill>
        <p:spPr>
          <a:xfrm>
            <a:off x="4248150" y="4953000"/>
            <a:ext cx="2222500" cy="17272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59055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dirty="0"/>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grpSp>
      <p:sp>
        <p:nvSpPr>
          <p:cNvPr id="15" name="TextBox 14"/>
          <p:cNvSpPr txBox="1"/>
          <p:nvPr/>
        </p:nvSpPr>
        <p:spPr>
          <a:xfrm>
            <a:off x="594552" y="1172984"/>
            <a:ext cx="6823127"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611329"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Alphabetized Species Lists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
        <p:nvSpPr>
          <p:cNvPr id="27" name="Rectangle 26"/>
          <p:cNvSpPr/>
          <p:nvPr/>
        </p:nvSpPr>
        <p:spPr>
          <a:xfrm>
            <a:off x="2396016" y="2997875"/>
            <a:ext cx="3886200" cy="1477328"/>
          </a:xfrm>
          <a:prstGeom prst="rect">
            <a:avLst/>
          </a:prstGeom>
        </p:spPr>
        <p:txBody>
          <a:bodyPr>
            <a:spAutoFit/>
          </a:bodyPr>
          <a:lstStyle/>
          <a:p>
            <a:r>
              <a:rPr lang="en-US" b="1" dirty="0" smtClean="0"/>
              <a:t> </a:t>
            </a:r>
            <a:r>
              <a:rPr lang="en-US" b="1" u="sng" dirty="0">
                <a:hlinkClick r:id="rId4"/>
              </a:rPr>
              <a:t>A   |  </a:t>
            </a:r>
            <a:r>
              <a:rPr lang="en-US" b="1" u="sng" dirty="0">
                <a:hlinkClick r:id="rId5"/>
              </a:rPr>
              <a:t>B   |  </a:t>
            </a:r>
            <a:r>
              <a:rPr lang="en-US" b="1" u="sng" dirty="0">
                <a:hlinkClick r:id="rId6"/>
              </a:rPr>
              <a:t>C  |  </a:t>
            </a:r>
            <a:r>
              <a:rPr lang="en-US" b="1" u="sng" dirty="0">
                <a:hlinkClick r:id="rId7"/>
              </a:rPr>
              <a:t>D   |  </a:t>
            </a:r>
            <a:r>
              <a:rPr lang="en-US" b="1" u="sng" dirty="0">
                <a:hlinkClick r:id="rId8"/>
              </a:rPr>
              <a:t>E   |  </a:t>
            </a:r>
            <a:r>
              <a:rPr lang="en-US" b="1" u="sng" dirty="0">
                <a:hlinkClick r:id="rId9"/>
              </a:rPr>
              <a:t>F   |  G   |  </a:t>
            </a:r>
            <a:r>
              <a:rPr lang="en-US" b="1" u="sng" dirty="0">
                <a:hlinkClick r:id="rId10"/>
              </a:rPr>
              <a:t>H   |  </a:t>
            </a:r>
            <a:r>
              <a:rPr lang="en-US" b="1" u="sng" dirty="0">
                <a:hlinkClick r:id="rId11"/>
              </a:rPr>
              <a:t>I  |  J  |  K   | </a:t>
            </a:r>
            <a:r>
              <a:rPr lang="en-US" b="1" u="sng" dirty="0">
                <a:hlinkClick r:id="rId12"/>
              </a:rPr>
              <a:t> L  |  </a:t>
            </a:r>
            <a:r>
              <a:rPr lang="en-US" b="1" u="sng" dirty="0">
                <a:hlinkClick r:id="rId13"/>
              </a:rPr>
              <a:t>M  |  </a:t>
            </a:r>
            <a:r>
              <a:rPr lang="en-US" b="1" u="sng" dirty="0">
                <a:hlinkClick r:id="rId14"/>
              </a:rPr>
              <a:t>N   |  </a:t>
            </a:r>
            <a:r>
              <a:rPr lang="en-US" b="1" u="sng" dirty="0">
                <a:hlinkClick r:id="rId15"/>
              </a:rPr>
              <a:t>O   |  </a:t>
            </a:r>
            <a:r>
              <a:rPr lang="en-US" b="1" u="sng" dirty="0">
                <a:hlinkClick r:id="rId16"/>
              </a:rPr>
              <a:t>P   |  </a:t>
            </a:r>
            <a:r>
              <a:rPr lang="en-US" b="1" u="sng" dirty="0">
                <a:hlinkClick r:id="rId17"/>
              </a:rPr>
              <a:t>Q  |  R   |  </a:t>
            </a:r>
            <a:r>
              <a:rPr lang="en-US" b="1" u="sng" dirty="0">
                <a:hlinkClick r:id="rId18"/>
              </a:rPr>
              <a:t>S  |  </a:t>
            </a:r>
            <a:r>
              <a:rPr lang="en-US" b="1" u="sng" dirty="0">
                <a:hlinkClick r:id="rId19"/>
              </a:rPr>
              <a:t>T   |  </a:t>
            </a:r>
            <a:r>
              <a:rPr lang="en-US" b="1" u="sng" dirty="0">
                <a:hlinkClick r:id="rId20"/>
              </a:rPr>
              <a:t>U  |  V  |  W  | X  | Y  |  Z </a:t>
            </a:r>
            <a:r>
              <a:rPr lang="en-US" b="1" u="sng" dirty="0" smtClean="0">
                <a:hlinkClick r:id="rId20"/>
              </a:rPr>
              <a:t> </a:t>
            </a:r>
            <a:endParaRPr lang="en-US" b="1" u="sng" dirty="0">
              <a:hlinkClick r:id="rId20"/>
            </a:endParaRPr>
          </a:p>
        </p:txBody>
      </p:sp>
      <p:sp>
        <p:nvSpPr>
          <p:cNvPr id="28" name="TextBox 27"/>
          <p:cNvSpPr txBox="1"/>
          <p:nvPr/>
        </p:nvSpPr>
        <p:spPr>
          <a:xfrm>
            <a:off x="2459516" y="2171700"/>
            <a:ext cx="6111180" cy="707886"/>
          </a:xfrm>
          <a:prstGeom prst="rect">
            <a:avLst/>
          </a:prstGeom>
          <a:noFill/>
        </p:spPr>
        <p:txBody>
          <a:bodyPr wrap="square" rtlCol="0">
            <a:spAutoFit/>
          </a:bodyPr>
          <a:lstStyle/>
          <a:p>
            <a:r>
              <a:rPr lang="en-US" sz="2000" dirty="0" smtClean="0">
                <a:solidFill>
                  <a:srgbClr val="446079"/>
                </a:solidFill>
                <a:latin typeface="Bookman Old Style"/>
                <a:cs typeface="Bookman Old Style"/>
              </a:rPr>
              <a:t>   Indian River Lagoon </a:t>
            </a:r>
          </a:p>
          <a:p>
            <a:r>
              <a:rPr lang="en-US" sz="2000" dirty="0" smtClean="0">
                <a:solidFill>
                  <a:srgbClr val="446079"/>
                </a:solidFill>
                <a:latin typeface="Bookman Old Style"/>
                <a:cs typeface="Bookman Old Style"/>
              </a:rPr>
              <a:t>Alphabetical Species List</a:t>
            </a:r>
            <a:endParaRPr lang="en-US" sz="2000" dirty="0">
              <a:solidFill>
                <a:srgbClr val="446079"/>
              </a:solidFill>
              <a:latin typeface="Bookman Old Style"/>
              <a:cs typeface="Bookman Old Style"/>
            </a:endParaRPr>
          </a:p>
        </p:txBody>
      </p:sp>
      <p:sp>
        <p:nvSpPr>
          <p:cNvPr id="30" name="TextBox 29"/>
          <p:cNvSpPr txBox="1"/>
          <p:nvPr/>
        </p:nvSpPr>
        <p:spPr>
          <a:xfrm>
            <a:off x="2353523" y="5106145"/>
            <a:ext cx="6111180" cy="584776"/>
          </a:xfrm>
          <a:prstGeom prst="rect">
            <a:avLst/>
          </a:prstGeom>
          <a:noFill/>
        </p:spPr>
        <p:txBody>
          <a:bodyPr wrap="square" rtlCol="0">
            <a:spAutoFit/>
          </a:bodyPr>
          <a:lstStyle/>
          <a:p>
            <a:r>
              <a:rPr lang="en-US" sz="1600" dirty="0" smtClean="0">
                <a:solidFill>
                  <a:srgbClr val="446079"/>
                </a:solidFill>
                <a:latin typeface="Bookman Old Style"/>
                <a:cs typeface="Bookman Old Style"/>
              </a:rPr>
              <a:t>         Click a Letter to View an </a:t>
            </a:r>
          </a:p>
          <a:p>
            <a:r>
              <a:rPr lang="en-US" sz="1600" dirty="0" smtClean="0">
                <a:solidFill>
                  <a:srgbClr val="446079"/>
                </a:solidFill>
                <a:latin typeface="Bookman Old Style"/>
                <a:cs typeface="Bookman Old Style"/>
              </a:rPr>
              <a:t>Alphabetical Listing by Species Name</a:t>
            </a:r>
            <a:endParaRPr lang="en-US" sz="1600" dirty="0">
              <a:solidFill>
                <a:srgbClr val="446079"/>
              </a:solidFill>
              <a:latin typeface="Bookman Old Style"/>
              <a:cs typeface="Bookman Old Style"/>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108101" y="2354808"/>
            <a:ext cx="4670970" cy="3108543"/>
          </a:xfrm>
          <a:prstGeom prst="rect">
            <a:avLst/>
          </a:prstGeom>
        </p:spPr>
        <p:txBody>
          <a:bodyPr wrap="square">
            <a:spAutoFit/>
          </a:bodyPr>
          <a:lstStyle/>
          <a:p>
            <a:endParaRPr lang="en-US" b="1" dirty="0" smtClean="0"/>
          </a:p>
          <a:p>
            <a:r>
              <a:rPr lang="en-US" sz="1600" dirty="0" smtClean="0">
                <a:solidFill>
                  <a:srgbClr val="446079"/>
                </a:solidFill>
                <a:latin typeface="Bookman Old Style"/>
                <a:cs typeface="Bookman Old Style"/>
              </a:rPr>
              <a:t>Click </a:t>
            </a:r>
            <a:r>
              <a:rPr lang="en-US" sz="1600" dirty="0">
                <a:solidFill>
                  <a:srgbClr val="446079"/>
                </a:solidFill>
                <a:latin typeface="Bookman Old Style"/>
                <a:cs typeface="Bookman Old Style"/>
              </a:rPr>
              <a:t>on a scientific name to access</a:t>
            </a:r>
            <a:r>
              <a:rPr lang="en-US" sz="1600" dirty="0" smtClean="0">
                <a:solidFill>
                  <a:srgbClr val="446079"/>
                </a:solidFill>
                <a:latin typeface="Bookman Old Style"/>
                <a:cs typeface="Bookman Old Style"/>
              </a:rPr>
              <a:t> a report.</a:t>
            </a:r>
          </a:p>
          <a:p>
            <a:r>
              <a:rPr lang="en-US" sz="1600" dirty="0" smtClean="0">
                <a:solidFill>
                  <a:srgbClr val="446079"/>
                </a:solidFill>
                <a:latin typeface="Bookman Old Style"/>
                <a:cs typeface="Bookman Old Style"/>
              </a:rPr>
              <a:t> </a:t>
            </a:r>
            <a:r>
              <a:rPr lang="en-US" sz="1100" dirty="0">
                <a:solidFill>
                  <a:srgbClr val="404040"/>
                </a:solidFill>
                <a:latin typeface="Arial"/>
                <a:cs typeface="Arial"/>
              </a:rPr>
              <a:t> Code letters indicate Complete (C) or Partial (P) species </a:t>
            </a:r>
            <a:r>
              <a:rPr lang="en-US" sz="1100" dirty="0" smtClean="0">
                <a:solidFill>
                  <a:srgbClr val="404040"/>
                </a:solidFill>
                <a:latin typeface="Arial"/>
                <a:cs typeface="Arial"/>
              </a:rPr>
              <a:t>accounts.</a:t>
            </a:r>
          </a:p>
          <a:p>
            <a:r>
              <a:rPr lang="en-US" sz="1100" dirty="0" smtClean="0">
                <a:solidFill>
                  <a:srgbClr val="404040"/>
                </a:solidFill>
                <a:latin typeface="Arial"/>
                <a:cs typeface="Arial"/>
              </a:rPr>
              <a:t>Many </a:t>
            </a:r>
            <a:r>
              <a:rPr lang="en-US" sz="1100" dirty="0">
                <a:solidFill>
                  <a:srgbClr val="404040"/>
                </a:solidFill>
                <a:latin typeface="Arial"/>
                <a:cs typeface="Arial"/>
              </a:rPr>
              <a:t>of the organisms in the following table are linked to </a:t>
            </a:r>
            <a:r>
              <a:rPr lang="en-US" sz="1100" dirty="0" smtClean="0">
                <a:solidFill>
                  <a:srgbClr val="404040"/>
                </a:solidFill>
                <a:latin typeface="Arial"/>
                <a:cs typeface="Arial"/>
              </a:rPr>
              <a:t>their</a:t>
            </a:r>
          </a:p>
          <a:p>
            <a:r>
              <a:rPr lang="en-US" sz="1100" dirty="0" smtClean="0">
                <a:solidFill>
                  <a:srgbClr val="404040"/>
                </a:solidFill>
                <a:latin typeface="Arial"/>
                <a:cs typeface="Arial"/>
              </a:rPr>
              <a:t>species </a:t>
            </a:r>
            <a:r>
              <a:rPr lang="en-US" sz="1100" dirty="0">
                <a:solidFill>
                  <a:srgbClr val="404040"/>
                </a:solidFill>
                <a:latin typeface="Arial"/>
                <a:cs typeface="Arial"/>
              </a:rPr>
              <a:t>profiles on the Encyclopedia of Life website. To view these</a:t>
            </a:r>
            <a:r>
              <a:rPr lang="en-US" sz="1100" dirty="0" smtClean="0">
                <a:solidFill>
                  <a:srgbClr val="404040"/>
                </a:solidFill>
                <a:latin typeface="Arial"/>
                <a:cs typeface="Arial"/>
              </a:rPr>
              <a:t> </a:t>
            </a:r>
          </a:p>
          <a:p>
            <a:r>
              <a:rPr lang="en-US" sz="1100" dirty="0" smtClean="0">
                <a:solidFill>
                  <a:srgbClr val="404040"/>
                </a:solidFill>
                <a:latin typeface="Arial"/>
                <a:cs typeface="Arial"/>
              </a:rPr>
              <a:t>Profiles, click on the </a:t>
            </a:r>
            <a:r>
              <a:rPr lang="en-US" sz="1100" dirty="0" smtClean="0">
                <a:solidFill>
                  <a:srgbClr val="008000"/>
                </a:solidFill>
                <a:latin typeface="Arial"/>
                <a:cs typeface="Arial"/>
              </a:rPr>
              <a:t>EOL</a:t>
            </a:r>
            <a:r>
              <a:rPr lang="en-US" sz="1100" dirty="0" smtClean="0">
                <a:solidFill>
                  <a:srgbClr val="404040"/>
                </a:solidFill>
                <a:latin typeface="Arial"/>
                <a:cs typeface="Arial"/>
              </a:rPr>
              <a:t> logo to the right of the scientific name. Non-native species are also indicated to the right of the common name.</a:t>
            </a:r>
          </a:p>
          <a:p>
            <a:endParaRPr lang="en-US" sz="1100" dirty="0" smtClean="0">
              <a:solidFill>
                <a:srgbClr val="404040"/>
              </a:solidFill>
              <a:latin typeface="Arial"/>
              <a:cs typeface="Arial"/>
            </a:endParaRPr>
          </a:p>
          <a:p>
            <a:endParaRPr lang="en-US" sz="1100" dirty="0" smtClean="0">
              <a:solidFill>
                <a:srgbClr val="404040"/>
              </a:solidFill>
              <a:latin typeface="Arial"/>
              <a:cs typeface="Arial"/>
            </a:endParaRPr>
          </a:p>
          <a:p>
            <a:endParaRPr lang="en-US" sz="1100" dirty="0" smtClean="0">
              <a:solidFill>
                <a:srgbClr val="404040"/>
              </a:solidFill>
              <a:latin typeface="Arial"/>
              <a:cs typeface="Arial"/>
            </a:endParaRPr>
          </a:p>
          <a:p>
            <a:endParaRPr lang="en-US" sz="1100" dirty="0" smtClean="0">
              <a:solidFill>
                <a:srgbClr val="404040"/>
              </a:solidFill>
              <a:latin typeface="Arial"/>
              <a:cs typeface="Arial"/>
            </a:endParaRPr>
          </a:p>
          <a:p>
            <a:endParaRPr lang="en-US" sz="1100" dirty="0" smtClean="0">
              <a:solidFill>
                <a:srgbClr val="404040"/>
              </a:solidFill>
              <a:latin typeface="Arial"/>
              <a:cs typeface="Arial"/>
            </a:endParaRPr>
          </a:p>
          <a:p>
            <a:endParaRPr lang="en-US" dirty="0" smtClean="0"/>
          </a:p>
          <a:p>
            <a:r>
              <a:rPr lang="en-US" dirty="0" smtClean="0"/>
              <a:t> </a:t>
            </a:r>
            <a:endParaRPr lang="en-US" i="1" dirty="0">
              <a:hlinkClick r:id="rId3"/>
            </a:endParaRPr>
          </a:p>
        </p:txBody>
      </p:sp>
      <p:sp>
        <p:nvSpPr>
          <p:cNvPr id="28" name="TextBox 27"/>
          <p:cNvSpPr txBox="1"/>
          <p:nvPr/>
        </p:nvSpPr>
        <p:spPr>
          <a:xfrm>
            <a:off x="2459516" y="2171700"/>
            <a:ext cx="6111180" cy="400110"/>
          </a:xfrm>
          <a:prstGeom prst="rect">
            <a:avLst/>
          </a:prstGeom>
          <a:noFill/>
        </p:spPr>
        <p:txBody>
          <a:bodyPr wrap="square" rtlCol="0">
            <a:spAutoFit/>
          </a:bodyPr>
          <a:lstStyle/>
          <a:p>
            <a:r>
              <a:rPr lang="en-US" sz="2000" dirty="0" smtClean="0">
                <a:solidFill>
                  <a:srgbClr val="446079"/>
                </a:solidFill>
                <a:latin typeface="Bookman Old Style"/>
                <a:cs typeface="Bookman Old Style"/>
              </a:rPr>
              <a:t>Expanded Species Reports</a:t>
            </a:r>
            <a:endParaRPr lang="en-US" sz="2000" dirty="0">
              <a:solidFill>
                <a:srgbClr val="446079"/>
              </a:solidFill>
              <a:latin typeface="Bookman Old Style"/>
              <a:cs typeface="Bookman Old Style"/>
            </a:endParaRPr>
          </a:p>
        </p:txBody>
      </p:sp>
      <p:sp>
        <p:nvSpPr>
          <p:cNvPr id="29" name="TextBox 28"/>
          <p:cNvSpPr txBox="1"/>
          <p:nvPr/>
        </p:nvSpPr>
        <p:spPr>
          <a:xfrm>
            <a:off x="2154716" y="1608666"/>
            <a:ext cx="3622177"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Expanded Species Reports </a:t>
            </a:r>
            <a:endParaRPr lang="en-US" sz="1050" dirty="0">
              <a:solidFill>
                <a:schemeClr val="tx1">
                  <a:lumMod val="75000"/>
                  <a:lumOff val="25000"/>
                </a:schemeClr>
              </a:solidFill>
            </a:endParaRPr>
          </a:p>
        </p:txBody>
      </p:sp>
      <p:sp>
        <p:nvSpPr>
          <p:cNvPr id="30" name="Rectangle 29"/>
          <p:cNvSpPr/>
          <p:nvPr/>
        </p:nvSpPr>
        <p:spPr>
          <a:xfrm>
            <a:off x="2327516" y="4343400"/>
            <a:ext cx="6627596" cy="2569934"/>
          </a:xfrm>
          <a:prstGeom prst="rect">
            <a:avLst/>
          </a:prstGeom>
        </p:spPr>
        <p:txBody>
          <a:bodyPr wrap="square">
            <a:spAutoFit/>
          </a:bodyPr>
          <a:lstStyle/>
          <a:p>
            <a:r>
              <a:rPr lang="en-US" sz="1100" dirty="0" smtClean="0">
                <a:solidFill>
                  <a:schemeClr val="tx1">
                    <a:lumMod val="75000"/>
                    <a:lumOff val="25000"/>
                  </a:schemeClr>
                </a:solidFill>
              </a:rPr>
              <a:t>Code	Scientific Name			Common Name</a:t>
            </a:r>
          </a:p>
          <a:p>
            <a:endParaRPr lang="en-US" sz="1100" dirty="0"/>
          </a:p>
          <a:p>
            <a:r>
              <a:rPr lang="en-US" sz="1100" dirty="0" smtClean="0"/>
              <a:t>C	</a:t>
            </a:r>
            <a:r>
              <a:rPr lang="en-US" sz="1100" i="1" u="sng" dirty="0" smtClean="0">
                <a:hlinkClick r:id="rId4"/>
              </a:rPr>
              <a:t>Abudefduf saxatilis  		</a:t>
            </a:r>
            <a:r>
              <a:rPr lang="en-US" sz="1100" u="sng" dirty="0" smtClean="0">
                <a:hlinkClick r:id="rId4"/>
              </a:rPr>
              <a:t>Sergeant Major</a:t>
            </a:r>
            <a:r>
              <a:rPr lang="en-US" sz="1100" i="1" u="sng" dirty="0" smtClean="0">
                <a:hlinkClick r:id="rId4"/>
              </a:rPr>
              <a:t>	</a:t>
            </a:r>
          </a:p>
          <a:p>
            <a:r>
              <a:rPr lang="en-US" sz="1100" dirty="0"/>
              <a:t>C	</a:t>
            </a:r>
            <a:r>
              <a:rPr lang="en-US" sz="1100" i="1" dirty="0">
                <a:hlinkClick r:id="rId5"/>
              </a:rPr>
              <a:t>Acanthophora spicifera  	</a:t>
            </a:r>
            <a:r>
              <a:rPr lang="en-US" sz="1100" dirty="0">
                <a:hlinkClick r:id="rId5"/>
              </a:rPr>
              <a:t>Spiny Seaweed</a:t>
            </a:r>
            <a:r>
              <a:rPr lang="en-US" sz="1100" i="1" dirty="0">
                <a:hlinkClick r:id="rId5"/>
              </a:rPr>
              <a:t>	</a:t>
            </a:r>
          </a:p>
          <a:p>
            <a:r>
              <a:rPr lang="en-US" sz="1100" dirty="0"/>
              <a:t>C	</a:t>
            </a:r>
            <a:r>
              <a:rPr lang="en-US" sz="1100" i="1" dirty="0">
                <a:hlinkClick r:id="rId6"/>
              </a:rPr>
              <a:t>Acetabularia calyculus  </a:t>
            </a:r>
            <a:r>
              <a:rPr lang="en-US" sz="1100" i="1" dirty="0" smtClean="0">
                <a:hlinkClick r:id="rId6"/>
              </a:rPr>
              <a:t>		</a:t>
            </a:r>
            <a:r>
              <a:rPr lang="en-US" sz="1100" dirty="0" smtClean="0">
                <a:hlinkClick r:id="rId6"/>
              </a:rPr>
              <a:t>Umbrella </a:t>
            </a:r>
            <a:r>
              <a:rPr lang="en-US" sz="1100" dirty="0">
                <a:hlinkClick r:id="rId6"/>
              </a:rPr>
              <a:t>Alga</a:t>
            </a:r>
            <a:r>
              <a:rPr lang="en-US" sz="1100" i="1" dirty="0">
                <a:hlinkClick r:id="rId6"/>
              </a:rPr>
              <a:t>	</a:t>
            </a:r>
          </a:p>
          <a:p>
            <a:r>
              <a:rPr lang="en-US" sz="1100" dirty="0"/>
              <a:t>C	</a:t>
            </a:r>
            <a:r>
              <a:rPr lang="en-US" sz="1100" i="1" dirty="0">
                <a:hlinkClick r:id="rId7"/>
              </a:rPr>
              <a:t>Achirus lineatus</a:t>
            </a:r>
            <a:r>
              <a:rPr lang="en-US" sz="1100" i="1" dirty="0" smtClean="0">
                <a:hlinkClick r:id="rId7"/>
              </a:rPr>
              <a:t>			</a:t>
            </a:r>
            <a:r>
              <a:rPr lang="en-US" sz="1100" dirty="0" smtClean="0">
                <a:hlinkClick r:id="rId7"/>
              </a:rPr>
              <a:t>Lined </a:t>
            </a:r>
            <a:r>
              <a:rPr lang="en-US" sz="1100" dirty="0">
                <a:hlinkClick r:id="rId7"/>
              </a:rPr>
              <a:t>Sole</a:t>
            </a:r>
            <a:r>
              <a:rPr lang="en-US" sz="1100" i="1" dirty="0">
                <a:hlinkClick r:id="rId7"/>
              </a:rPr>
              <a:t>	</a:t>
            </a:r>
          </a:p>
          <a:p>
            <a:r>
              <a:rPr lang="en-US" sz="1100" dirty="0"/>
              <a:t>C	</a:t>
            </a:r>
            <a:r>
              <a:rPr lang="en-US" sz="1100" i="1" dirty="0">
                <a:hlinkClick r:id="rId8"/>
              </a:rPr>
              <a:t>Acipenser brevirostrum</a:t>
            </a:r>
            <a:r>
              <a:rPr lang="en-US" sz="1100" i="1" dirty="0" smtClean="0">
                <a:hlinkClick r:id="rId8"/>
              </a:rPr>
              <a:t>		</a:t>
            </a:r>
            <a:r>
              <a:rPr lang="en-US" sz="1100" dirty="0" smtClean="0">
                <a:hlinkClick r:id="rId8"/>
              </a:rPr>
              <a:t>Shortnose </a:t>
            </a:r>
            <a:r>
              <a:rPr lang="en-US" sz="1100" dirty="0">
                <a:hlinkClick r:id="rId8"/>
              </a:rPr>
              <a:t>Sturgeon</a:t>
            </a:r>
            <a:r>
              <a:rPr lang="en-US" sz="1100" i="1" dirty="0">
                <a:hlinkClick r:id="rId8"/>
              </a:rPr>
              <a:t>	</a:t>
            </a:r>
          </a:p>
          <a:p>
            <a:r>
              <a:rPr lang="en-US" sz="1100" dirty="0"/>
              <a:t>C	</a:t>
            </a:r>
            <a:r>
              <a:rPr lang="en-US" sz="1100" i="1" dirty="0">
                <a:hlinkClick r:id="rId9"/>
              </a:rPr>
              <a:t>Acrostichum aureum</a:t>
            </a:r>
            <a:r>
              <a:rPr lang="en-US" sz="1100" i="1" dirty="0" smtClean="0">
                <a:hlinkClick r:id="rId9"/>
              </a:rPr>
              <a:t>		</a:t>
            </a:r>
            <a:r>
              <a:rPr lang="en-US" sz="1100" dirty="0" smtClean="0">
                <a:hlinkClick r:id="rId9"/>
              </a:rPr>
              <a:t>Golden </a:t>
            </a:r>
            <a:r>
              <a:rPr lang="en-US" sz="1100" dirty="0">
                <a:hlinkClick r:id="rId9"/>
              </a:rPr>
              <a:t>Leather Fern</a:t>
            </a:r>
            <a:r>
              <a:rPr lang="en-US" sz="1100" i="1" dirty="0">
                <a:hlinkClick r:id="rId9"/>
              </a:rPr>
              <a:t>	</a:t>
            </a:r>
          </a:p>
          <a:p>
            <a:r>
              <a:rPr lang="en-US" sz="1100" dirty="0"/>
              <a:t>C	</a:t>
            </a:r>
            <a:r>
              <a:rPr lang="en-US" sz="1100" i="1" dirty="0">
                <a:hlinkClick r:id="rId10"/>
              </a:rPr>
              <a:t>Actinia bermudensis</a:t>
            </a:r>
            <a:r>
              <a:rPr lang="en-US" sz="1100" i="1" dirty="0" smtClean="0">
                <a:hlinkClick r:id="rId10"/>
              </a:rPr>
              <a:t> </a:t>
            </a:r>
            <a:r>
              <a:rPr lang="en-US" sz="1100" b="1" dirty="0" smtClean="0">
                <a:solidFill>
                  <a:srgbClr val="008000"/>
                </a:solidFill>
              </a:rPr>
              <a:t>EOL</a:t>
            </a:r>
            <a:r>
              <a:rPr lang="en-US" sz="1100" b="1" i="1" dirty="0" smtClean="0">
                <a:hlinkClick r:id="rId11"/>
              </a:rPr>
              <a:t>	</a:t>
            </a:r>
            <a:r>
              <a:rPr lang="en-US" sz="1100" dirty="0">
                <a:hlinkClick r:id="rId11"/>
              </a:rPr>
              <a:t>Maroon Anemone</a:t>
            </a:r>
            <a:r>
              <a:rPr lang="en-US" sz="1100" b="1" i="1" dirty="0">
                <a:hlinkClick r:id="rId11"/>
              </a:rPr>
              <a:t>	</a:t>
            </a:r>
          </a:p>
          <a:p>
            <a:r>
              <a:rPr lang="en-US" sz="1100" dirty="0"/>
              <a:t>C	</a:t>
            </a:r>
            <a:r>
              <a:rPr lang="en-US" sz="1100" i="1" dirty="0">
                <a:hlinkClick r:id="rId12"/>
              </a:rPr>
              <a:t>Aetea sica</a:t>
            </a:r>
            <a:r>
              <a:rPr lang="en-US" sz="1100" i="1" dirty="0" smtClean="0">
                <a:hlinkClick r:id="rId12"/>
              </a:rPr>
              <a:t>			</a:t>
            </a:r>
            <a:r>
              <a:rPr lang="en-US" sz="1100" dirty="0" smtClean="0">
                <a:hlinkClick r:id="rId12"/>
              </a:rPr>
              <a:t>Bryozoan</a:t>
            </a:r>
            <a:r>
              <a:rPr lang="en-US" sz="1100" i="1" dirty="0">
                <a:hlinkClick r:id="rId12"/>
              </a:rPr>
              <a:t>	</a:t>
            </a:r>
          </a:p>
          <a:p>
            <a:r>
              <a:rPr lang="en-US" sz="1100" dirty="0"/>
              <a:t>C	</a:t>
            </a:r>
            <a:r>
              <a:rPr lang="en-US" sz="1100" i="1" dirty="0">
                <a:hlinkClick r:id="rId13"/>
              </a:rPr>
              <a:t>Aetea truncata</a:t>
            </a:r>
            <a:r>
              <a:rPr lang="en-US" sz="1100" i="1" dirty="0" smtClean="0">
                <a:hlinkClick r:id="rId13"/>
              </a:rPr>
              <a:t>			</a:t>
            </a:r>
            <a:r>
              <a:rPr lang="en-US" sz="1100" dirty="0" smtClean="0">
                <a:hlinkClick r:id="rId13"/>
              </a:rPr>
              <a:t>Bryozoan</a:t>
            </a:r>
            <a:r>
              <a:rPr lang="en-US" sz="1100" i="1" dirty="0">
                <a:hlinkClick r:id="rId13"/>
              </a:rPr>
              <a:t>	</a:t>
            </a:r>
          </a:p>
          <a:p>
            <a:r>
              <a:rPr lang="en-US" sz="1100" dirty="0"/>
              <a:t>C	</a:t>
            </a:r>
            <a:r>
              <a:rPr lang="en-US" sz="1100" i="1" dirty="0">
                <a:hlinkClick r:id="rId14"/>
              </a:rPr>
              <a:t>Agasicles hygrophila  </a:t>
            </a:r>
            <a:r>
              <a:rPr lang="en-US" sz="1100" i="1" dirty="0" smtClean="0">
                <a:hlinkClick r:id="rId14"/>
              </a:rPr>
              <a:t>		</a:t>
            </a:r>
            <a:r>
              <a:rPr lang="en-US" sz="1100" dirty="0" smtClean="0">
                <a:hlinkClick r:id="rId14"/>
              </a:rPr>
              <a:t>Alligatorweed </a:t>
            </a:r>
            <a:r>
              <a:rPr lang="en-US" sz="1100" dirty="0">
                <a:hlinkClick r:id="rId14"/>
              </a:rPr>
              <a:t>Flea </a:t>
            </a:r>
            <a:r>
              <a:rPr lang="en-US" sz="1100" dirty="0" smtClean="0">
                <a:hlinkClick r:id="rId14"/>
              </a:rPr>
              <a:t>Beetle  </a:t>
            </a:r>
            <a:r>
              <a:rPr lang="en-US" sz="1100" dirty="0" smtClean="0">
                <a:solidFill>
                  <a:srgbClr val="EB0042"/>
                </a:solidFill>
                <a:hlinkClick r:id="rId14"/>
              </a:rPr>
              <a:t>*Non-Native*</a:t>
            </a:r>
            <a:endParaRPr lang="en-US" sz="1100" b="1" dirty="0" smtClean="0">
              <a:solidFill>
                <a:srgbClr val="EB0042"/>
              </a:solidFill>
              <a:hlinkClick r:id="rId14"/>
            </a:endParaRPr>
          </a:p>
          <a:p>
            <a:r>
              <a:rPr lang="en-US" sz="1100" dirty="0"/>
              <a:t>C	</a:t>
            </a:r>
            <a:r>
              <a:rPr lang="en-US" sz="1100" i="1" dirty="0">
                <a:hlinkClick r:id="rId15"/>
              </a:rPr>
              <a:t>Aiptasia pallida </a:t>
            </a:r>
            <a:r>
              <a:rPr lang="en-US" sz="1100" b="1" i="1" dirty="0">
                <a:hlinkClick r:id="rId16"/>
              </a:rPr>
              <a:t>EOL</a:t>
            </a:r>
            <a:r>
              <a:rPr lang="en-US" sz="1100" b="1" i="1" dirty="0" smtClean="0">
                <a:hlinkClick r:id="rId16"/>
              </a:rPr>
              <a:t>		</a:t>
            </a:r>
            <a:r>
              <a:rPr lang="en-US" sz="1100" dirty="0" smtClean="0">
                <a:hlinkClick r:id="rId16"/>
              </a:rPr>
              <a:t>Brown </a:t>
            </a:r>
            <a:r>
              <a:rPr lang="en-US" sz="1100" dirty="0">
                <a:hlinkClick r:id="rId16"/>
              </a:rPr>
              <a:t>Anemone</a:t>
            </a:r>
            <a:r>
              <a:rPr lang="en-US" sz="1100" b="1" dirty="0">
                <a:hlinkClick r:id="rId16"/>
              </a:rPr>
              <a:t>	</a:t>
            </a:r>
            <a:endParaRPr lang="en-US" sz="1100" b="1" dirty="0" smtClean="0">
              <a:hlinkClick r:id="rId16"/>
            </a:endParaRPr>
          </a:p>
          <a:p>
            <a:r>
              <a:rPr lang="en-US" dirty="0" smtClean="0"/>
              <a:t>	</a:t>
            </a:r>
            <a:r>
              <a:rPr lang="en-US" dirty="0"/>
              <a:t>		</a:t>
            </a:r>
          </a:p>
        </p:txBody>
      </p:sp>
      <p:sp>
        <p:nvSpPr>
          <p:cNvPr id="31" name="Down Arrow 30"/>
          <p:cNvSpPr/>
          <p:nvPr/>
        </p:nvSpPr>
        <p:spPr>
          <a:xfrm>
            <a:off x="4279900" y="6913334"/>
            <a:ext cx="279400" cy="84202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459516" y="2171700"/>
            <a:ext cx="6111180" cy="707886"/>
          </a:xfrm>
          <a:prstGeom prst="rect">
            <a:avLst/>
          </a:prstGeom>
          <a:noFill/>
        </p:spPr>
        <p:txBody>
          <a:bodyPr wrap="square" rtlCol="0">
            <a:spAutoFit/>
          </a:bodyPr>
          <a:lstStyle/>
          <a:p>
            <a:r>
              <a:rPr lang="en-US" sz="2000" dirty="0" smtClean="0">
                <a:solidFill>
                  <a:srgbClr val="446079"/>
                </a:solidFill>
                <a:latin typeface="Bookman Old Style"/>
                <a:cs typeface="Bookman Old Style"/>
              </a:rPr>
              <a:t>Special Status Species of the</a:t>
            </a:r>
          </a:p>
          <a:p>
            <a:r>
              <a:rPr lang="en-US" sz="2000" dirty="0" smtClean="0">
                <a:solidFill>
                  <a:srgbClr val="446079"/>
                </a:solidFill>
                <a:latin typeface="Bookman Old Style"/>
                <a:cs typeface="Bookman Old Style"/>
              </a:rPr>
              <a:t>      Indian River Lagoon</a:t>
            </a:r>
            <a:endParaRPr lang="en-US" sz="2000" dirty="0">
              <a:solidFill>
                <a:srgbClr val="446079"/>
              </a:solidFill>
              <a:latin typeface="Bookman Old Style"/>
              <a:cs typeface="Bookman Old Style"/>
            </a:endParaRPr>
          </a:p>
        </p:txBody>
      </p:sp>
      <p:sp>
        <p:nvSpPr>
          <p:cNvPr id="29" name="TextBox 28"/>
          <p:cNvSpPr txBox="1"/>
          <p:nvPr/>
        </p:nvSpPr>
        <p:spPr>
          <a:xfrm>
            <a:off x="2154716" y="1608666"/>
            <a:ext cx="3370165"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Special Status Species </a:t>
            </a:r>
            <a:endParaRPr lang="en-US" sz="1050" dirty="0">
              <a:solidFill>
                <a:schemeClr val="tx1">
                  <a:lumMod val="75000"/>
                  <a:lumOff val="25000"/>
                </a:schemeClr>
              </a:solidFill>
            </a:endParaRPr>
          </a:p>
        </p:txBody>
      </p:sp>
      <p:sp>
        <p:nvSpPr>
          <p:cNvPr id="31" name="Down Arrow 30"/>
          <p:cNvSpPr/>
          <p:nvPr/>
        </p:nvSpPr>
        <p:spPr>
          <a:xfrm>
            <a:off x="6815357" y="9080382"/>
            <a:ext cx="279400" cy="5844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27" name="Picture 26"/>
          <p:cNvPicPr>
            <a:picLocks noChangeAspect="1"/>
          </p:cNvPicPr>
          <p:nvPr/>
        </p:nvPicPr>
        <p:blipFill>
          <a:blip r:embed="rId3"/>
          <a:stretch>
            <a:fillRect/>
          </a:stretch>
        </p:blipFill>
        <p:spPr>
          <a:xfrm>
            <a:off x="2962494" y="3060700"/>
            <a:ext cx="2761812" cy="1815812"/>
          </a:xfrm>
          <a:prstGeom prst="rect">
            <a:avLst/>
          </a:prstGeom>
        </p:spPr>
      </p:pic>
      <p:sp>
        <p:nvSpPr>
          <p:cNvPr id="33" name="Rectangle 32"/>
          <p:cNvSpPr/>
          <p:nvPr/>
        </p:nvSpPr>
        <p:spPr>
          <a:xfrm>
            <a:off x="1868404" y="5207549"/>
            <a:ext cx="5226353" cy="5747729"/>
          </a:xfrm>
          <a:prstGeom prst="rect">
            <a:avLst/>
          </a:prstGeom>
        </p:spPr>
        <p:txBody>
          <a:bodyPr wrap="square">
            <a:spAutoFit/>
          </a:bodyPr>
          <a:lstStyle/>
          <a:p>
            <a:r>
              <a:rPr lang="en-US" sz="1050" dirty="0">
                <a:solidFill>
                  <a:schemeClr val="tx1">
                    <a:lumMod val="75000"/>
                    <a:lumOff val="25000"/>
                  </a:schemeClr>
                </a:solidFill>
                <a:latin typeface="Arial"/>
                <a:cs typeface="Arial"/>
              </a:rPr>
              <a:t>KEY TO LISTING </a:t>
            </a:r>
            <a:r>
              <a:rPr lang="en-US" sz="1050" dirty="0" smtClean="0">
                <a:solidFill>
                  <a:schemeClr val="tx1">
                    <a:lumMod val="75000"/>
                    <a:lumOff val="25000"/>
                  </a:schemeClr>
                </a:solidFill>
                <a:latin typeface="Arial"/>
                <a:cs typeface="Arial"/>
              </a:rPr>
              <a:t>STATUS</a:t>
            </a:r>
          </a:p>
          <a:p>
            <a:r>
              <a:rPr lang="en-US" sz="1050" dirty="0" smtClean="0">
                <a:solidFill>
                  <a:schemeClr val="tx1">
                    <a:lumMod val="75000"/>
                    <a:lumOff val="25000"/>
                  </a:schemeClr>
                </a:solidFill>
                <a:latin typeface="Arial"/>
                <a:cs typeface="Arial"/>
              </a:rPr>
              <a:t>	</a:t>
            </a:r>
            <a:endParaRPr lang="en-US" sz="1050" dirty="0">
              <a:solidFill>
                <a:schemeClr val="tx1">
                  <a:lumMod val="75000"/>
                  <a:lumOff val="25000"/>
                </a:schemeClr>
              </a:solidFill>
              <a:latin typeface="Arial"/>
              <a:cs typeface="Arial"/>
            </a:endParaRPr>
          </a:p>
          <a:p>
            <a:r>
              <a:rPr lang="en-US" sz="1050" dirty="0">
                <a:solidFill>
                  <a:schemeClr val="tx1">
                    <a:lumMod val="75000"/>
                    <a:lumOff val="25000"/>
                  </a:schemeClr>
                </a:solidFill>
                <a:latin typeface="Arial"/>
                <a:cs typeface="Arial"/>
              </a:rPr>
              <a:t>E - Endangered: According to the Endangered Species Act of 1973, any species which is in danger of extinction throughout all or a significant portion of its range</a:t>
            </a:r>
            <a:r>
              <a:rPr lang="en-US" sz="1050" dirty="0" smtClean="0">
                <a:solidFill>
                  <a:schemeClr val="tx1">
                    <a:lumMod val="75000"/>
                    <a:lumOff val="25000"/>
                  </a:schemeClr>
                </a:solidFill>
                <a:latin typeface="Arial"/>
                <a:cs typeface="Arial"/>
              </a:rPr>
              <a:t>.</a:t>
            </a:r>
          </a:p>
          <a:p>
            <a:r>
              <a:rPr lang="en-US" sz="1050" dirty="0" smtClean="0">
                <a:solidFill>
                  <a:schemeClr val="tx1">
                    <a:lumMod val="75000"/>
                    <a:lumOff val="25000"/>
                  </a:schemeClr>
                </a:solidFill>
                <a:latin typeface="Arial"/>
                <a:cs typeface="Arial"/>
              </a:rPr>
              <a:t>	</a:t>
            </a:r>
            <a:endParaRPr lang="en-US" sz="1050" dirty="0">
              <a:solidFill>
                <a:schemeClr val="tx1">
                  <a:lumMod val="75000"/>
                  <a:lumOff val="25000"/>
                </a:schemeClr>
              </a:solidFill>
              <a:latin typeface="Arial"/>
              <a:cs typeface="Arial"/>
            </a:endParaRPr>
          </a:p>
          <a:p>
            <a:r>
              <a:rPr lang="en-US" sz="1050" dirty="0">
                <a:solidFill>
                  <a:schemeClr val="tx1">
                    <a:lumMod val="75000"/>
                    <a:lumOff val="25000"/>
                  </a:schemeClr>
                </a:solidFill>
                <a:latin typeface="Arial"/>
                <a:cs typeface="Arial"/>
              </a:rPr>
              <a:t>T - Threatened: According to the Endangered Species Act of 1973, any species which is likely to become an endangered species within the foreseeable future throughout all or a significant portion of its range.</a:t>
            </a:r>
            <a:r>
              <a:rPr lang="en-US" sz="1050" dirty="0" smtClean="0">
                <a:solidFill>
                  <a:schemeClr val="tx1">
                    <a:lumMod val="75000"/>
                    <a:lumOff val="25000"/>
                  </a:schemeClr>
                </a:solidFill>
                <a:latin typeface="Arial"/>
                <a:cs typeface="Arial"/>
              </a:rPr>
              <a:t>	</a:t>
            </a:r>
          </a:p>
          <a:p>
            <a:endParaRPr lang="en-US" sz="1050" dirty="0" smtClean="0">
              <a:solidFill>
                <a:schemeClr val="tx1">
                  <a:lumMod val="75000"/>
                  <a:lumOff val="25000"/>
                </a:schemeClr>
              </a:solidFill>
              <a:latin typeface="Arial"/>
              <a:cs typeface="Arial"/>
            </a:endParaRPr>
          </a:p>
          <a:p>
            <a:r>
              <a:rPr lang="en-US" sz="1050" dirty="0">
                <a:solidFill>
                  <a:schemeClr val="tx1">
                    <a:lumMod val="75000"/>
                    <a:lumOff val="25000"/>
                  </a:schemeClr>
                </a:solidFill>
                <a:latin typeface="Arial"/>
                <a:cs typeface="Arial"/>
              </a:rPr>
              <a:t>T1 - Threatened due to similarity of </a:t>
            </a:r>
            <a:r>
              <a:rPr lang="en-US" sz="1050" dirty="0" smtClean="0">
                <a:solidFill>
                  <a:schemeClr val="tx1">
                    <a:lumMod val="75000"/>
                    <a:lumOff val="25000"/>
                  </a:schemeClr>
                </a:solidFill>
                <a:latin typeface="Arial"/>
                <a:cs typeface="Arial"/>
              </a:rPr>
              <a:t>appearance</a:t>
            </a:r>
          </a:p>
          <a:p>
            <a:r>
              <a:rPr lang="en-US" sz="1050" dirty="0" smtClean="0">
                <a:solidFill>
                  <a:schemeClr val="tx1">
                    <a:lumMod val="75000"/>
                    <a:lumOff val="25000"/>
                  </a:schemeClr>
                </a:solidFill>
                <a:latin typeface="Arial"/>
                <a:cs typeface="Arial"/>
              </a:rPr>
              <a:t>	</a:t>
            </a:r>
            <a:endParaRPr lang="en-US" sz="1050" dirty="0">
              <a:solidFill>
                <a:schemeClr val="tx1">
                  <a:lumMod val="75000"/>
                  <a:lumOff val="25000"/>
                </a:schemeClr>
              </a:solidFill>
              <a:latin typeface="Arial"/>
              <a:cs typeface="Arial"/>
            </a:endParaRPr>
          </a:p>
          <a:p>
            <a:r>
              <a:rPr lang="en-US" sz="1050" dirty="0">
                <a:solidFill>
                  <a:schemeClr val="tx1">
                    <a:lumMod val="75000"/>
                    <a:lumOff val="25000"/>
                  </a:schemeClr>
                </a:solidFill>
                <a:latin typeface="Arial"/>
                <a:cs typeface="Arial"/>
              </a:rPr>
              <a:t>CE - Commercially Exploited	</a:t>
            </a:r>
          </a:p>
          <a:p>
            <a:r>
              <a:rPr lang="en-US" sz="1050" dirty="0">
                <a:solidFill>
                  <a:schemeClr val="tx1">
                    <a:lumMod val="75000"/>
                    <a:lumOff val="25000"/>
                  </a:schemeClr>
                </a:solidFill>
                <a:latin typeface="Arial"/>
                <a:cs typeface="Arial"/>
              </a:rPr>
              <a:t> 	</a:t>
            </a:r>
          </a:p>
          <a:p>
            <a:r>
              <a:rPr lang="en-US" sz="1050" dirty="0">
                <a:solidFill>
                  <a:schemeClr val="tx1">
                    <a:lumMod val="75000"/>
                    <a:lumOff val="25000"/>
                  </a:schemeClr>
                </a:solidFill>
                <a:latin typeface="Arial"/>
                <a:cs typeface="Arial"/>
              </a:rPr>
              <a:t>SSC - Florida State Species of Special </a:t>
            </a:r>
            <a:r>
              <a:rPr lang="en-US" sz="1050" dirty="0" smtClean="0">
                <a:solidFill>
                  <a:schemeClr val="tx1">
                    <a:lumMod val="75000"/>
                    <a:lumOff val="25000"/>
                  </a:schemeClr>
                </a:solidFill>
                <a:latin typeface="Arial"/>
                <a:cs typeface="Arial"/>
              </a:rPr>
              <a:t>Concern Note</a:t>
            </a:r>
            <a:r>
              <a:rPr lang="en-US" sz="1050" dirty="0">
                <a:solidFill>
                  <a:schemeClr val="tx1">
                    <a:lumMod val="75000"/>
                    <a:lumOff val="25000"/>
                  </a:schemeClr>
                </a:solidFill>
                <a:latin typeface="Arial"/>
                <a:cs typeface="Arial"/>
              </a:rPr>
              <a:t>: These species are listed by the Florida Fish &amp; Wildlife Conservation Commission under one or more of the following criteria</a:t>
            </a:r>
            <a:r>
              <a:rPr lang="en-US" sz="1050" dirty="0" smtClean="0">
                <a:solidFill>
                  <a:schemeClr val="tx1">
                    <a:lumMod val="75000"/>
                    <a:lumOff val="25000"/>
                  </a:schemeClr>
                </a:solidFill>
                <a:latin typeface="Arial"/>
                <a:cs typeface="Arial"/>
              </a:rPr>
              <a:t>:</a:t>
            </a:r>
          </a:p>
          <a:p>
            <a:r>
              <a:rPr lang="en-US" sz="1050" dirty="0" smtClean="0">
                <a:solidFill>
                  <a:schemeClr val="tx1">
                    <a:lumMod val="75000"/>
                    <a:lumOff val="25000"/>
                  </a:schemeClr>
                </a:solidFill>
                <a:latin typeface="Arial"/>
                <a:cs typeface="Arial"/>
              </a:rPr>
              <a:t>1</a:t>
            </a:r>
            <a:r>
              <a:rPr lang="en-US" sz="1050" dirty="0">
                <a:solidFill>
                  <a:schemeClr val="tx1">
                    <a:lumMod val="75000"/>
                    <a:lumOff val="25000"/>
                  </a:schemeClr>
                </a:solidFill>
                <a:latin typeface="Arial"/>
                <a:cs typeface="Arial"/>
              </a:rPr>
              <a:t>: Species has a significant vulnerability to habitat modification, environmental alteration, human disturbance, or human exploitation which, in the foreseeable future, may result in its becoming a threatened species unless appropriate protective or management techniques are initiated or maintained</a:t>
            </a:r>
            <a:r>
              <a:rPr lang="en-US" sz="1050" dirty="0" smtClean="0">
                <a:solidFill>
                  <a:schemeClr val="tx1">
                    <a:lumMod val="75000"/>
                    <a:lumOff val="25000"/>
                  </a:schemeClr>
                </a:solidFill>
                <a:latin typeface="Arial"/>
                <a:cs typeface="Arial"/>
              </a:rPr>
              <a:t>.</a:t>
            </a:r>
          </a:p>
          <a:p>
            <a:endParaRPr lang="en-US" sz="1050" dirty="0" smtClean="0">
              <a:solidFill>
                <a:schemeClr val="tx1">
                  <a:lumMod val="75000"/>
                  <a:lumOff val="25000"/>
                </a:schemeClr>
              </a:solidFill>
              <a:latin typeface="Arial"/>
              <a:cs typeface="Arial"/>
            </a:endParaRPr>
          </a:p>
          <a:p>
            <a:r>
              <a:rPr lang="en-US" sz="1050" dirty="0" smtClean="0">
                <a:solidFill>
                  <a:schemeClr val="tx1">
                    <a:lumMod val="75000"/>
                    <a:lumOff val="25000"/>
                  </a:schemeClr>
                </a:solidFill>
                <a:latin typeface="Arial"/>
                <a:cs typeface="Arial"/>
              </a:rPr>
              <a:t>2</a:t>
            </a:r>
            <a:r>
              <a:rPr lang="en-US" sz="1050" dirty="0">
                <a:solidFill>
                  <a:schemeClr val="tx1">
                    <a:lumMod val="75000"/>
                    <a:lumOff val="25000"/>
                  </a:schemeClr>
                </a:solidFill>
                <a:latin typeface="Arial"/>
                <a:cs typeface="Arial"/>
              </a:rPr>
              <a:t>: Species may already meet certain criteria for designation as a threatened species, but for which conclusive data are limited or lacking</a:t>
            </a:r>
            <a:r>
              <a:rPr lang="en-US" sz="1050" dirty="0" smtClean="0">
                <a:solidFill>
                  <a:schemeClr val="tx1">
                    <a:lumMod val="75000"/>
                    <a:lumOff val="25000"/>
                  </a:schemeClr>
                </a:solidFill>
                <a:latin typeface="Arial"/>
                <a:cs typeface="Arial"/>
              </a:rPr>
              <a:t>.</a:t>
            </a:r>
          </a:p>
          <a:p>
            <a:endParaRPr lang="en-US" sz="1050" dirty="0">
              <a:solidFill>
                <a:schemeClr val="tx1">
                  <a:lumMod val="75000"/>
                  <a:lumOff val="25000"/>
                </a:schemeClr>
              </a:solidFill>
              <a:latin typeface="Arial"/>
              <a:cs typeface="Arial"/>
            </a:endParaRPr>
          </a:p>
          <a:p>
            <a:r>
              <a:rPr lang="en-US" sz="1050" dirty="0" smtClean="0">
                <a:solidFill>
                  <a:schemeClr val="tx1">
                    <a:lumMod val="75000"/>
                    <a:lumOff val="25000"/>
                  </a:schemeClr>
                </a:solidFill>
                <a:latin typeface="Arial"/>
                <a:cs typeface="Arial"/>
              </a:rPr>
              <a:t>3</a:t>
            </a:r>
            <a:r>
              <a:rPr lang="en-US" sz="1050" dirty="0">
                <a:solidFill>
                  <a:schemeClr val="tx1">
                    <a:lumMod val="75000"/>
                    <a:lumOff val="25000"/>
                  </a:schemeClr>
                </a:solidFill>
                <a:latin typeface="Arial"/>
                <a:cs typeface="Arial"/>
              </a:rPr>
              <a:t>: Species may occupy such an unusually vital or essential ecological niche that, should it decline significantly in numbers or distribution, other species would be adversely affected to a significant degree</a:t>
            </a:r>
            <a:r>
              <a:rPr lang="en-US" sz="1050" dirty="0" smtClean="0">
                <a:solidFill>
                  <a:schemeClr val="tx1">
                    <a:lumMod val="75000"/>
                    <a:lumOff val="25000"/>
                  </a:schemeClr>
                </a:solidFill>
                <a:latin typeface="Arial"/>
                <a:cs typeface="Arial"/>
              </a:rPr>
              <a:t>.</a:t>
            </a:r>
          </a:p>
          <a:p>
            <a:endParaRPr lang="en-US" sz="1050" dirty="0">
              <a:solidFill>
                <a:schemeClr val="tx1">
                  <a:lumMod val="75000"/>
                  <a:lumOff val="25000"/>
                </a:schemeClr>
              </a:solidFill>
              <a:latin typeface="Arial"/>
              <a:cs typeface="Arial"/>
            </a:endParaRPr>
          </a:p>
          <a:p>
            <a:r>
              <a:rPr lang="en-US" sz="1050" dirty="0" smtClean="0">
                <a:solidFill>
                  <a:schemeClr val="tx1">
                    <a:lumMod val="75000"/>
                    <a:lumOff val="25000"/>
                  </a:schemeClr>
                </a:solidFill>
                <a:latin typeface="Arial"/>
                <a:cs typeface="Arial"/>
              </a:rPr>
              <a:t>4</a:t>
            </a:r>
            <a:r>
              <a:rPr lang="en-US" sz="1050" dirty="0">
                <a:solidFill>
                  <a:schemeClr val="tx1">
                    <a:lumMod val="75000"/>
                    <a:lumOff val="25000"/>
                  </a:schemeClr>
                </a:solidFill>
                <a:latin typeface="Arial"/>
                <a:cs typeface="Arial"/>
              </a:rPr>
              <a:t>: Species has not sufficiently recovered from past population depletion</a:t>
            </a:r>
            <a:r>
              <a:rPr lang="en-US" sz="1050" dirty="0" smtClean="0">
                <a:solidFill>
                  <a:schemeClr val="tx1">
                    <a:lumMod val="75000"/>
                    <a:lumOff val="25000"/>
                  </a:schemeClr>
                </a:solidFill>
                <a:latin typeface="Arial"/>
                <a:cs typeface="Arial"/>
              </a:rPr>
              <a:t>.</a:t>
            </a:r>
          </a:p>
          <a:p>
            <a:endParaRPr lang="en-US" sz="1050" dirty="0">
              <a:solidFill>
                <a:schemeClr val="tx1">
                  <a:lumMod val="75000"/>
                  <a:lumOff val="25000"/>
                </a:schemeClr>
              </a:solidFill>
              <a:latin typeface="Arial"/>
              <a:cs typeface="Arial"/>
            </a:endParaRPr>
          </a:p>
          <a:p>
            <a:r>
              <a:rPr lang="en-US" sz="1050" dirty="0" smtClean="0">
                <a:solidFill>
                  <a:schemeClr val="tx1">
                    <a:lumMod val="75000"/>
                    <a:lumOff val="25000"/>
                  </a:schemeClr>
                </a:solidFill>
                <a:latin typeface="Arial"/>
                <a:cs typeface="Arial"/>
              </a:rPr>
              <a:t>5</a:t>
            </a:r>
            <a:r>
              <a:rPr lang="en-US" sz="1050" dirty="0">
                <a:solidFill>
                  <a:schemeClr val="tx1">
                    <a:lumMod val="75000"/>
                    <a:lumOff val="25000"/>
                  </a:schemeClr>
                </a:solidFill>
                <a:latin typeface="Arial"/>
                <a:cs typeface="Arial"/>
              </a:rPr>
              <a:t>: Species occurs as a population either intentionally introduced or being experimentally managed to attain specific objectives, and the species of special concern prohibitions in Rule 68A-27.002, F.A.C., shall not apply to species so designated, provided that the intentional killing, attempting to kill, </a:t>
            </a:r>
            <a:r>
              <a:rPr lang="en-US" sz="1050" dirty="0" err="1">
                <a:solidFill>
                  <a:schemeClr val="tx1">
                    <a:lumMod val="75000"/>
                    <a:lumOff val="25000"/>
                  </a:schemeClr>
                </a:solidFill>
                <a:latin typeface="Arial"/>
                <a:cs typeface="Arial"/>
              </a:rPr>
              <a:t>posession</a:t>
            </a:r>
            <a:r>
              <a:rPr lang="en-US" sz="1050" dirty="0">
                <a:solidFill>
                  <a:schemeClr val="tx1">
                    <a:lumMod val="75000"/>
                    <a:lumOff val="25000"/>
                  </a:schemeClr>
                </a:solidFill>
                <a:latin typeface="Arial"/>
                <a:cs typeface="Arial"/>
              </a:rPr>
              <a:t> or sale of such species is prohibited.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70165"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Special Status Species </a:t>
            </a:r>
            <a:endParaRPr lang="en-US" sz="1050" dirty="0">
              <a:solidFill>
                <a:schemeClr val="tx1">
                  <a:lumMod val="75000"/>
                  <a:lumOff val="25000"/>
                </a:schemeClr>
              </a:solidFill>
            </a:endParaRPr>
          </a:p>
        </p:txBody>
      </p:sp>
      <p:sp>
        <p:nvSpPr>
          <p:cNvPr id="31" name="Down Arrow 30"/>
          <p:cNvSpPr/>
          <p:nvPr/>
        </p:nvSpPr>
        <p:spPr>
          <a:xfrm>
            <a:off x="6815357" y="9080382"/>
            <a:ext cx="279400" cy="5844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27" name="Picture 26"/>
          <p:cNvPicPr>
            <a:picLocks noChangeAspect="1"/>
          </p:cNvPicPr>
          <p:nvPr/>
        </p:nvPicPr>
        <p:blipFill>
          <a:blip r:embed="rId3"/>
          <a:stretch>
            <a:fillRect/>
          </a:stretch>
        </p:blipFill>
        <p:spPr>
          <a:xfrm>
            <a:off x="3038694" y="4622800"/>
            <a:ext cx="2765206" cy="2032000"/>
          </a:xfrm>
          <a:prstGeom prst="rect">
            <a:avLst/>
          </a:prstGeom>
        </p:spPr>
      </p:pic>
      <p:pic>
        <p:nvPicPr>
          <p:cNvPr id="30" name="Picture 29" descr="Scrub Jay.tif"/>
          <p:cNvPicPr>
            <a:picLocks noChangeAspect="1"/>
          </p:cNvPicPr>
          <p:nvPr/>
        </p:nvPicPr>
        <p:blipFill>
          <a:blip r:embed="rId4"/>
          <a:stretch>
            <a:fillRect/>
          </a:stretch>
        </p:blipFill>
        <p:spPr>
          <a:xfrm>
            <a:off x="3046127" y="2619496"/>
            <a:ext cx="2757773" cy="202382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70165"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Special Status Species </a:t>
            </a:r>
            <a:endParaRPr lang="en-US" sz="1050" dirty="0">
              <a:solidFill>
                <a:schemeClr val="tx1">
                  <a:lumMod val="75000"/>
                  <a:lumOff val="25000"/>
                </a:schemeClr>
              </a:solidFill>
            </a:endParaRPr>
          </a:p>
        </p:txBody>
      </p:sp>
      <p:sp>
        <p:nvSpPr>
          <p:cNvPr id="31" name="Down Arrow 30"/>
          <p:cNvSpPr/>
          <p:nvPr/>
        </p:nvSpPr>
        <p:spPr>
          <a:xfrm>
            <a:off x="6815357" y="9080382"/>
            <a:ext cx="279400" cy="5844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28" name="Picture 27"/>
          <p:cNvPicPr>
            <a:picLocks noChangeAspect="1"/>
          </p:cNvPicPr>
          <p:nvPr/>
        </p:nvPicPr>
        <p:blipFill>
          <a:blip r:embed="rId3"/>
          <a:srcRect t="3169" r="4507" b="3169"/>
          <a:stretch>
            <a:fillRect/>
          </a:stretch>
        </p:blipFill>
        <p:spPr>
          <a:xfrm>
            <a:off x="3556001" y="2806700"/>
            <a:ext cx="3048000" cy="2391646"/>
          </a:xfrm>
          <a:prstGeom prst="rect">
            <a:avLst/>
          </a:prstGeom>
        </p:spPr>
      </p:pic>
      <p:pic>
        <p:nvPicPr>
          <p:cNvPr id="33" name="Picture 32"/>
          <p:cNvPicPr>
            <a:picLocks noChangeAspect="1"/>
          </p:cNvPicPr>
          <p:nvPr/>
        </p:nvPicPr>
        <p:blipFill>
          <a:blip r:embed="rId4"/>
          <a:stretch>
            <a:fillRect/>
          </a:stretch>
        </p:blipFill>
        <p:spPr>
          <a:xfrm>
            <a:off x="2298700" y="3092450"/>
            <a:ext cx="3175000" cy="38735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70165"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Special Status Species </a:t>
            </a:r>
            <a:endParaRPr lang="en-US" sz="1050" dirty="0">
              <a:solidFill>
                <a:schemeClr val="tx1">
                  <a:lumMod val="75000"/>
                  <a:lumOff val="25000"/>
                </a:schemeClr>
              </a:solidFill>
            </a:endParaRPr>
          </a:p>
        </p:txBody>
      </p:sp>
      <p:sp>
        <p:nvSpPr>
          <p:cNvPr id="31" name="Down Arrow 30"/>
          <p:cNvSpPr/>
          <p:nvPr/>
        </p:nvSpPr>
        <p:spPr>
          <a:xfrm>
            <a:off x="6815357" y="9080382"/>
            <a:ext cx="279400" cy="5844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27" name="Picture 26"/>
          <p:cNvPicPr>
            <a:picLocks noChangeAspect="1"/>
          </p:cNvPicPr>
          <p:nvPr/>
        </p:nvPicPr>
        <p:blipFill>
          <a:blip r:embed="rId3"/>
          <a:stretch>
            <a:fillRect/>
          </a:stretch>
        </p:blipFill>
        <p:spPr>
          <a:xfrm>
            <a:off x="2298700" y="3206750"/>
            <a:ext cx="3175000" cy="3644900"/>
          </a:xfrm>
          <a:prstGeom prst="rect">
            <a:avLst/>
          </a:prstGeom>
        </p:spPr>
      </p:pic>
      <p:pic>
        <p:nvPicPr>
          <p:cNvPr id="30" name="Picture 29"/>
          <p:cNvPicPr>
            <a:picLocks noChangeAspect="1"/>
          </p:cNvPicPr>
          <p:nvPr/>
        </p:nvPicPr>
        <p:blipFill>
          <a:blip r:embed="rId4"/>
          <a:stretch>
            <a:fillRect/>
          </a:stretch>
        </p:blipFill>
        <p:spPr>
          <a:xfrm>
            <a:off x="3606800" y="4870450"/>
            <a:ext cx="3175000" cy="36195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70165"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Special Status Species </a:t>
            </a:r>
            <a:endParaRPr lang="en-US" sz="1050" dirty="0">
              <a:solidFill>
                <a:schemeClr val="tx1">
                  <a:lumMod val="75000"/>
                  <a:lumOff val="25000"/>
                </a:schemeClr>
              </a:solidFill>
            </a:endParaRPr>
          </a:p>
        </p:txBody>
      </p:sp>
      <p:sp>
        <p:nvSpPr>
          <p:cNvPr id="31" name="Down Arrow 30"/>
          <p:cNvSpPr/>
          <p:nvPr/>
        </p:nvSpPr>
        <p:spPr>
          <a:xfrm>
            <a:off x="6815357" y="9080382"/>
            <a:ext cx="279400" cy="5844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27" name="Picture 26"/>
          <p:cNvPicPr>
            <a:picLocks noChangeAspect="1"/>
          </p:cNvPicPr>
          <p:nvPr/>
        </p:nvPicPr>
        <p:blipFill>
          <a:blip r:embed="rId3"/>
          <a:stretch>
            <a:fillRect/>
          </a:stretch>
        </p:blipFill>
        <p:spPr>
          <a:xfrm>
            <a:off x="2298700" y="3016250"/>
            <a:ext cx="3175000" cy="4025900"/>
          </a:xfrm>
          <a:prstGeom prst="rect">
            <a:avLst/>
          </a:prstGeom>
        </p:spPr>
      </p:pic>
      <p:pic>
        <p:nvPicPr>
          <p:cNvPr id="28" name="Picture 27"/>
          <p:cNvPicPr>
            <a:picLocks noChangeAspect="1"/>
          </p:cNvPicPr>
          <p:nvPr/>
        </p:nvPicPr>
        <p:blipFill>
          <a:blip r:embed="rId4"/>
          <a:stretch>
            <a:fillRect/>
          </a:stretch>
        </p:blipFill>
        <p:spPr>
          <a:xfrm>
            <a:off x="3962400" y="2520950"/>
            <a:ext cx="3175000" cy="57785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24001" y="1608665"/>
            <a:ext cx="5841453" cy="9584267"/>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w="285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902811" cy="253916"/>
          </a:xfrm>
          <a:prstGeom prst="rect">
            <a:avLst/>
          </a:prstGeom>
          <a:noFill/>
        </p:spPr>
        <p:txBody>
          <a:bodyPr wrap="none" rtlCol="0">
            <a:spAutoFit/>
          </a:bodyPr>
          <a:lstStyle/>
          <a:p>
            <a:r>
              <a:rPr lang="en-US" sz="1050" dirty="0" smtClean="0">
                <a:solidFill>
                  <a:schemeClr val="tx1">
                    <a:lumMod val="75000"/>
                    <a:lumOff val="25000"/>
                  </a:schemeClr>
                </a:solidFill>
              </a:rPr>
              <a:t>IRLSI Home &gt;</a:t>
            </a:r>
            <a:endParaRPr lang="en-US" sz="1050" dirty="0">
              <a:solidFill>
                <a:schemeClr val="tx1">
                  <a:lumMod val="75000"/>
                  <a:lumOff val="25000"/>
                </a:schemeClr>
              </a:solidFill>
            </a:endParaRPr>
          </a:p>
        </p:txBody>
      </p:sp>
      <p:sp>
        <p:nvSpPr>
          <p:cNvPr id="35" name="Rectangle 34"/>
          <p:cNvSpPr/>
          <p:nvPr/>
        </p:nvSpPr>
        <p:spPr>
          <a:xfrm>
            <a:off x="1967384" y="1862582"/>
            <a:ext cx="5129745" cy="8907534"/>
          </a:xfrm>
          <a:prstGeom prst="rect">
            <a:avLst/>
          </a:prstGeom>
          <a:solidFill>
            <a:schemeClr val="bg1"/>
          </a:solidFill>
          <a:ln w="19050" cap="flat" cmpd="sng" algn="ctr">
            <a:solidFill>
              <a:srgbClr val="31567E"/>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Copyright ©</a:t>
            </a:r>
            <a:endParaRPr lang="en-US" dirty="0"/>
          </a:p>
        </p:txBody>
      </p:sp>
      <p:pic>
        <p:nvPicPr>
          <p:cNvPr id="28" name="Picture 27"/>
          <p:cNvPicPr>
            <a:picLocks noChangeAspect="1"/>
          </p:cNvPicPr>
          <p:nvPr/>
        </p:nvPicPr>
        <p:blipFill>
          <a:blip r:embed="rId4"/>
          <a:srcRect t="7290" b="9172"/>
          <a:stretch>
            <a:fillRect/>
          </a:stretch>
        </p:blipFill>
        <p:spPr>
          <a:xfrm>
            <a:off x="2193608" y="2497244"/>
            <a:ext cx="4656702" cy="2440104"/>
          </a:xfrm>
          <a:prstGeom prst="rect">
            <a:avLst/>
          </a:prstGeom>
        </p:spPr>
      </p:pic>
      <p:pic>
        <p:nvPicPr>
          <p:cNvPr id="34" name="Picture 33"/>
          <p:cNvPicPr>
            <a:picLocks noChangeAspect="1"/>
          </p:cNvPicPr>
          <p:nvPr/>
        </p:nvPicPr>
        <p:blipFill>
          <a:blip r:embed="rId5"/>
          <a:srcRect l="8765"/>
          <a:stretch>
            <a:fillRect/>
          </a:stretch>
        </p:blipFill>
        <p:spPr>
          <a:xfrm>
            <a:off x="594552" y="2544142"/>
            <a:ext cx="873092" cy="2181961"/>
          </a:xfrm>
          <a:prstGeom prst="rect">
            <a:avLst/>
          </a:prstGeom>
        </p:spPr>
      </p:pic>
      <p:sp>
        <p:nvSpPr>
          <p:cNvPr id="30" name="TextBox 29"/>
          <p:cNvSpPr txBox="1"/>
          <p:nvPr/>
        </p:nvSpPr>
        <p:spPr>
          <a:xfrm>
            <a:off x="2291079" y="1872374"/>
            <a:ext cx="6111180" cy="584776"/>
          </a:xfrm>
          <a:prstGeom prst="rect">
            <a:avLst/>
          </a:prstGeom>
          <a:noFill/>
        </p:spPr>
        <p:txBody>
          <a:bodyPr wrap="square" rtlCol="0">
            <a:spAutoFit/>
          </a:bodyPr>
          <a:lstStyle/>
          <a:p>
            <a:r>
              <a:rPr lang="en-US" sz="1600" b="1" dirty="0" smtClean="0">
                <a:solidFill>
                  <a:srgbClr val="31567E"/>
                </a:solidFill>
                <a:latin typeface="Lucida Calligraphy"/>
                <a:cs typeface="Lucida Calligraphy"/>
              </a:rPr>
              <a:t>Welcome to the Indian River Lagoon</a:t>
            </a:r>
          </a:p>
          <a:p>
            <a:r>
              <a:rPr lang="en-US" sz="1600" b="1" dirty="0" smtClean="0">
                <a:solidFill>
                  <a:srgbClr val="31567E"/>
                </a:solidFill>
                <a:latin typeface="Lucida Calligraphy"/>
                <a:cs typeface="Lucida Calligraphy"/>
              </a:rPr>
              <a:t>                Species Inventory</a:t>
            </a:r>
            <a:endParaRPr lang="en-US" sz="1600" b="1" dirty="0">
              <a:solidFill>
                <a:srgbClr val="31567E"/>
              </a:solidFill>
              <a:latin typeface="Lucida Calligraphy"/>
              <a:cs typeface="Lucida Calligraphy"/>
            </a:endParaRPr>
          </a:p>
        </p:txBody>
      </p:sp>
      <p:sp>
        <p:nvSpPr>
          <p:cNvPr id="32" name="Rectangle 31"/>
          <p:cNvSpPr>
            <a:spLocks noChangeAspect="1"/>
          </p:cNvSpPr>
          <p:nvPr/>
        </p:nvSpPr>
        <p:spPr>
          <a:xfrm>
            <a:off x="2168208" y="5892900"/>
            <a:ext cx="4670194" cy="304800"/>
          </a:xfrm>
          <a:prstGeom prst="rect">
            <a:avLst/>
          </a:prstGeom>
          <a:solidFill>
            <a:srgbClr val="31567E"/>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FACB31"/>
                </a:solidFill>
                <a:latin typeface="Arial"/>
                <a:cs typeface="Arial"/>
              </a:rPr>
              <a:t>      Where you can……</a:t>
            </a:r>
            <a:endParaRPr lang="en-US" b="1" dirty="0">
              <a:solidFill>
                <a:srgbClr val="FACB31"/>
              </a:solidFill>
              <a:latin typeface="Arial"/>
              <a:cs typeface="Arial"/>
            </a:endParaRPr>
          </a:p>
        </p:txBody>
      </p:sp>
      <p:sp>
        <p:nvSpPr>
          <p:cNvPr id="33" name="Rectangle 32"/>
          <p:cNvSpPr/>
          <p:nvPr/>
        </p:nvSpPr>
        <p:spPr>
          <a:xfrm>
            <a:off x="2168208" y="6582841"/>
            <a:ext cx="1269259" cy="1368072"/>
          </a:xfrm>
          <a:prstGeom prst="rect">
            <a:avLst/>
          </a:prstGeom>
          <a:solidFill>
            <a:srgbClr val="FFF0C3"/>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Arial"/>
              <a:cs typeface="Arial"/>
            </a:endParaRPr>
          </a:p>
        </p:txBody>
      </p:sp>
      <p:sp>
        <p:nvSpPr>
          <p:cNvPr id="42" name="Rectangle 41"/>
          <p:cNvSpPr/>
          <p:nvPr/>
        </p:nvSpPr>
        <p:spPr>
          <a:xfrm>
            <a:off x="2168208" y="6256885"/>
            <a:ext cx="1269259" cy="270933"/>
          </a:xfrm>
          <a:prstGeom prst="rect">
            <a:avLst/>
          </a:prstGeom>
          <a:solidFill>
            <a:srgbClr val="31567E"/>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ACB31"/>
                  </a:solidFill>
                </a:ln>
                <a:solidFill>
                  <a:srgbClr val="FACB31"/>
                </a:solidFill>
                <a:latin typeface="Arial"/>
                <a:cs typeface="Arial"/>
              </a:rPr>
              <a:t>Learn</a:t>
            </a:r>
            <a:endParaRPr lang="en-US" dirty="0">
              <a:ln>
                <a:solidFill>
                  <a:srgbClr val="FACB31"/>
                </a:solidFill>
              </a:ln>
              <a:solidFill>
                <a:srgbClr val="FACB31"/>
              </a:solidFill>
              <a:latin typeface="Arial"/>
              <a:cs typeface="Arial"/>
            </a:endParaRPr>
          </a:p>
        </p:txBody>
      </p:sp>
      <p:sp>
        <p:nvSpPr>
          <p:cNvPr id="43" name="Rectangle 42"/>
          <p:cNvSpPr/>
          <p:nvPr/>
        </p:nvSpPr>
        <p:spPr>
          <a:xfrm>
            <a:off x="3894501" y="6258829"/>
            <a:ext cx="1269259" cy="270933"/>
          </a:xfrm>
          <a:prstGeom prst="rect">
            <a:avLst/>
          </a:prstGeom>
          <a:solidFill>
            <a:srgbClr val="31567E"/>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ACB31"/>
                  </a:solidFill>
                </a:ln>
                <a:solidFill>
                  <a:srgbClr val="FACB31"/>
                </a:solidFill>
                <a:latin typeface="Arial"/>
                <a:cs typeface="Arial"/>
              </a:rPr>
              <a:t>Explore</a:t>
            </a:r>
            <a:endParaRPr lang="en-US" dirty="0">
              <a:ln>
                <a:solidFill>
                  <a:srgbClr val="FACB31"/>
                </a:solidFill>
              </a:ln>
              <a:solidFill>
                <a:srgbClr val="FACB31"/>
              </a:solidFill>
              <a:latin typeface="Arial"/>
              <a:cs typeface="Arial"/>
            </a:endParaRPr>
          </a:p>
        </p:txBody>
      </p:sp>
      <p:sp>
        <p:nvSpPr>
          <p:cNvPr id="44" name="Rectangle 43"/>
          <p:cNvSpPr/>
          <p:nvPr/>
        </p:nvSpPr>
        <p:spPr>
          <a:xfrm>
            <a:off x="5556443" y="6256874"/>
            <a:ext cx="1269259" cy="270933"/>
          </a:xfrm>
          <a:prstGeom prst="rect">
            <a:avLst/>
          </a:prstGeom>
          <a:solidFill>
            <a:srgbClr val="31567E"/>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ACB31"/>
                  </a:solidFill>
                </a:ln>
                <a:solidFill>
                  <a:srgbClr val="FACB31"/>
                </a:solidFill>
                <a:latin typeface="Arial"/>
                <a:cs typeface="Arial"/>
              </a:rPr>
              <a:t>Participate</a:t>
            </a:r>
            <a:endParaRPr lang="en-US" dirty="0">
              <a:ln>
                <a:solidFill>
                  <a:srgbClr val="FACB31"/>
                </a:solidFill>
              </a:ln>
              <a:solidFill>
                <a:srgbClr val="FACB31"/>
              </a:solidFill>
              <a:latin typeface="Arial"/>
              <a:cs typeface="Arial"/>
            </a:endParaRPr>
          </a:p>
        </p:txBody>
      </p:sp>
      <p:sp>
        <p:nvSpPr>
          <p:cNvPr id="45" name="TextBox 44"/>
          <p:cNvSpPr txBox="1"/>
          <p:nvPr/>
        </p:nvSpPr>
        <p:spPr>
          <a:xfrm>
            <a:off x="2175583" y="6667346"/>
            <a:ext cx="1261884" cy="1177245"/>
          </a:xfrm>
          <a:prstGeom prst="rect">
            <a:avLst/>
          </a:prstGeom>
          <a:noFill/>
        </p:spPr>
        <p:txBody>
          <a:bodyPr wrap="square" rtlCol="0">
            <a:spAutoFit/>
          </a:bodyPr>
          <a:lstStyle/>
          <a:p>
            <a:r>
              <a:rPr lang="en-US" sz="700" dirty="0" smtClean="0">
                <a:solidFill>
                  <a:schemeClr val="tx1">
                    <a:lumMod val="65000"/>
                    <a:lumOff val="35000"/>
                  </a:schemeClr>
                </a:solidFill>
                <a:latin typeface="Arial"/>
                <a:cs typeface="Arial"/>
              </a:rPr>
              <a:t>Discover the over 3,500 </a:t>
            </a:r>
          </a:p>
          <a:p>
            <a:r>
              <a:rPr lang="en-US" sz="700" dirty="0" smtClean="0">
                <a:solidFill>
                  <a:schemeClr val="tx1">
                    <a:lumMod val="65000"/>
                    <a:lumOff val="35000"/>
                  </a:schemeClr>
                </a:solidFill>
                <a:latin typeface="Arial"/>
                <a:cs typeface="Arial"/>
              </a:rPr>
              <a:t>documented species of</a:t>
            </a:r>
          </a:p>
          <a:p>
            <a:r>
              <a:rPr lang="en-US" sz="700" dirty="0">
                <a:solidFill>
                  <a:schemeClr val="tx1">
                    <a:lumMod val="65000"/>
                    <a:lumOff val="35000"/>
                  </a:schemeClr>
                </a:solidFill>
                <a:latin typeface="Arial"/>
                <a:cs typeface="Arial"/>
              </a:rPr>
              <a:t>a</a:t>
            </a:r>
            <a:r>
              <a:rPr lang="en-US" sz="700" dirty="0" smtClean="0">
                <a:solidFill>
                  <a:schemeClr val="tx1">
                    <a:lumMod val="65000"/>
                    <a:lumOff val="35000"/>
                  </a:schemeClr>
                </a:solidFill>
                <a:latin typeface="Arial"/>
                <a:cs typeface="Arial"/>
              </a:rPr>
              <a:t>nimals, plants, </a:t>
            </a:r>
            <a:r>
              <a:rPr lang="en-US" sz="700" dirty="0" err="1" smtClean="0">
                <a:solidFill>
                  <a:schemeClr val="tx1">
                    <a:lumMod val="65000"/>
                    <a:lumOff val="35000"/>
                  </a:schemeClr>
                </a:solidFill>
                <a:latin typeface="Arial"/>
                <a:cs typeface="Arial"/>
              </a:rPr>
              <a:t>protists</a:t>
            </a:r>
            <a:endParaRPr lang="en-US" sz="700" dirty="0" smtClean="0">
              <a:solidFill>
                <a:schemeClr val="tx1">
                  <a:lumMod val="65000"/>
                  <a:lumOff val="35000"/>
                </a:schemeClr>
              </a:solidFill>
              <a:latin typeface="Arial"/>
              <a:cs typeface="Arial"/>
            </a:endParaRPr>
          </a:p>
          <a:p>
            <a:r>
              <a:rPr lang="en-US" sz="700" dirty="0">
                <a:solidFill>
                  <a:schemeClr val="tx1">
                    <a:lumMod val="65000"/>
                    <a:lumOff val="35000"/>
                  </a:schemeClr>
                </a:solidFill>
                <a:latin typeface="Arial"/>
                <a:cs typeface="Arial"/>
              </a:rPr>
              <a:t>a</a:t>
            </a:r>
            <a:r>
              <a:rPr lang="en-US" sz="700" dirty="0" smtClean="0">
                <a:solidFill>
                  <a:schemeClr val="tx1">
                    <a:lumMod val="65000"/>
                    <a:lumOff val="35000"/>
                  </a:schemeClr>
                </a:solidFill>
                <a:latin typeface="Arial"/>
                <a:cs typeface="Arial"/>
              </a:rPr>
              <a:t>nd fungi occurring in one</a:t>
            </a:r>
          </a:p>
          <a:p>
            <a:r>
              <a:rPr lang="en-US" sz="700" dirty="0">
                <a:solidFill>
                  <a:schemeClr val="tx1">
                    <a:lumMod val="65000"/>
                    <a:lumOff val="35000"/>
                  </a:schemeClr>
                </a:solidFill>
                <a:latin typeface="Arial"/>
                <a:cs typeface="Arial"/>
              </a:rPr>
              <a:t>o</a:t>
            </a:r>
            <a:r>
              <a:rPr lang="en-US" sz="700" dirty="0" smtClean="0">
                <a:solidFill>
                  <a:schemeClr val="tx1">
                    <a:lumMod val="65000"/>
                    <a:lumOff val="35000"/>
                  </a:schemeClr>
                </a:solidFill>
                <a:latin typeface="Arial"/>
                <a:cs typeface="Arial"/>
              </a:rPr>
              <a:t>f the most biologically</a:t>
            </a:r>
          </a:p>
          <a:p>
            <a:r>
              <a:rPr lang="en-US" sz="700" dirty="0">
                <a:solidFill>
                  <a:schemeClr val="tx1">
                    <a:lumMod val="65000"/>
                    <a:lumOff val="35000"/>
                  </a:schemeClr>
                </a:solidFill>
                <a:latin typeface="Arial"/>
                <a:cs typeface="Arial"/>
              </a:rPr>
              <a:t>d</a:t>
            </a:r>
            <a:r>
              <a:rPr lang="en-US" sz="700" dirty="0" smtClean="0">
                <a:solidFill>
                  <a:schemeClr val="tx1">
                    <a:lumMod val="65000"/>
                    <a:lumOff val="35000"/>
                  </a:schemeClr>
                </a:solidFill>
                <a:latin typeface="Arial"/>
                <a:cs typeface="Arial"/>
              </a:rPr>
              <a:t>iverse estuaries in the </a:t>
            </a:r>
          </a:p>
          <a:p>
            <a:r>
              <a:rPr lang="en-US" sz="700" dirty="0">
                <a:solidFill>
                  <a:schemeClr val="tx1">
                    <a:lumMod val="65000"/>
                    <a:lumOff val="35000"/>
                  </a:schemeClr>
                </a:solidFill>
                <a:latin typeface="Arial"/>
                <a:cs typeface="Arial"/>
              </a:rPr>
              <a:t>c</a:t>
            </a:r>
            <a:r>
              <a:rPr lang="en-US" sz="700" dirty="0" smtClean="0">
                <a:solidFill>
                  <a:schemeClr val="tx1">
                    <a:lumMod val="65000"/>
                    <a:lumOff val="35000"/>
                  </a:schemeClr>
                </a:solidFill>
                <a:latin typeface="Arial"/>
                <a:cs typeface="Arial"/>
              </a:rPr>
              <a:t>ontinental United States – </a:t>
            </a:r>
          </a:p>
          <a:p>
            <a:r>
              <a:rPr lang="en-US" sz="700" dirty="0" smtClean="0">
                <a:solidFill>
                  <a:schemeClr val="tx1">
                    <a:lumMod val="65000"/>
                    <a:lumOff val="35000"/>
                  </a:schemeClr>
                </a:solidFill>
                <a:latin typeface="Arial"/>
                <a:cs typeface="Arial"/>
              </a:rPr>
              <a:t>the Indian River Lagoon.</a:t>
            </a:r>
          </a:p>
          <a:p>
            <a:r>
              <a:rPr lang="en-US" sz="700" dirty="0" smtClean="0">
                <a:solidFill>
                  <a:schemeClr val="tx1">
                    <a:lumMod val="65000"/>
                    <a:lumOff val="35000"/>
                  </a:schemeClr>
                </a:solidFill>
                <a:latin typeface="Arial"/>
                <a:cs typeface="Arial"/>
              </a:rPr>
              <a:t>To get started, click the</a:t>
            </a:r>
          </a:p>
          <a:p>
            <a:r>
              <a:rPr lang="en-US" sz="700" dirty="0" smtClean="0">
                <a:solidFill>
                  <a:schemeClr val="tx1">
                    <a:lumMod val="65000"/>
                    <a:lumOff val="35000"/>
                  </a:schemeClr>
                </a:solidFill>
                <a:latin typeface="Arial"/>
                <a:cs typeface="Arial"/>
              </a:rPr>
              <a:t>“Search the Inventory” tab</a:t>
            </a:r>
            <a:r>
              <a:rPr lang="en-US" sz="750" dirty="0" smtClean="0">
                <a:solidFill>
                  <a:schemeClr val="tx1">
                    <a:lumMod val="65000"/>
                    <a:lumOff val="35000"/>
                  </a:schemeClr>
                </a:solidFill>
                <a:latin typeface="Arial"/>
                <a:cs typeface="Arial"/>
              </a:rPr>
              <a:t>.</a:t>
            </a:r>
            <a:endParaRPr lang="en-US" sz="750" dirty="0">
              <a:solidFill>
                <a:schemeClr val="tx1">
                  <a:lumMod val="65000"/>
                  <a:lumOff val="35000"/>
                </a:schemeClr>
              </a:solidFill>
              <a:latin typeface="Arial"/>
              <a:cs typeface="Arial"/>
            </a:endParaRPr>
          </a:p>
        </p:txBody>
      </p:sp>
      <p:sp>
        <p:nvSpPr>
          <p:cNvPr id="46" name="Rectangle 45"/>
          <p:cNvSpPr/>
          <p:nvPr/>
        </p:nvSpPr>
        <p:spPr>
          <a:xfrm>
            <a:off x="3890094" y="6591146"/>
            <a:ext cx="1269259" cy="1334367"/>
          </a:xfrm>
          <a:prstGeom prst="rect">
            <a:avLst/>
          </a:prstGeom>
          <a:solidFill>
            <a:srgbClr val="FFF0C3"/>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Arial"/>
              <a:cs typeface="Arial"/>
            </a:endParaRPr>
          </a:p>
        </p:txBody>
      </p:sp>
      <p:sp>
        <p:nvSpPr>
          <p:cNvPr id="48" name="TextBox 47"/>
          <p:cNvSpPr txBox="1"/>
          <p:nvPr/>
        </p:nvSpPr>
        <p:spPr>
          <a:xfrm>
            <a:off x="3886887" y="6622896"/>
            <a:ext cx="1338828" cy="1277273"/>
          </a:xfrm>
          <a:prstGeom prst="rect">
            <a:avLst/>
          </a:prstGeom>
          <a:noFill/>
        </p:spPr>
        <p:txBody>
          <a:bodyPr wrap="none" rtlCol="0">
            <a:spAutoFit/>
          </a:bodyPr>
          <a:lstStyle/>
          <a:p>
            <a:r>
              <a:rPr lang="en-US" sz="700" dirty="0">
                <a:solidFill>
                  <a:schemeClr val="tx1">
                    <a:lumMod val="65000"/>
                    <a:lumOff val="35000"/>
                  </a:schemeClr>
                </a:solidFill>
                <a:latin typeface="Arial"/>
                <a:cs typeface="Arial"/>
              </a:rPr>
              <a:t>A</a:t>
            </a:r>
            <a:r>
              <a:rPr lang="en-US" sz="700" dirty="0" smtClean="0">
                <a:solidFill>
                  <a:schemeClr val="tx1">
                    <a:lumMod val="65000"/>
                    <a:lumOff val="35000"/>
                  </a:schemeClr>
                </a:solidFill>
                <a:latin typeface="Arial"/>
                <a:cs typeface="Arial"/>
              </a:rPr>
              <a:t> vast array of habitats </a:t>
            </a:r>
          </a:p>
          <a:p>
            <a:r>
              <a:rPr lang="en-US" sz="700" dirty="0">
                <a:solidFill>
                  <a:schemeClr val="tx1">
                    <a:lumMod val="65000"/>
                    <a:lumOff val="35000"/>
                  </a:schemeClr>
                </a:solidFill>
                <a:latin typeface="Arial"/>
                <a:cs typeface="Arial"/>
              </a:rPr>
              <a:t>s</a:t>
            </a:r>
            <a:r>
              <a:rPr lang="en-US" sz="700" dirty="0" smtClean="0">
                <a:solidFill>
                  <a:schemeClr val="tx1">
                    <a:lumMod val="65000"/>
                    <a:lumOff val="35000"/>
                  </a:schemeClr>
                </a:solidFill>
                <a:latin typeface="Arial"/>
                <a:cs typeface="Arial"/>
              </a:rPr>
              <a:t>upports IRL biodiversity by </a:t>
            </a:r>
          </a:p>
          <a:p>
            <a:r>
              <a:rPr lang="en-US" sz="700" dirty="0">
                <a:solidFill>
                  <a:schemeClr val="tx1">
                    <a:lumMod val="65000"/>
                    <a:lumOff val="35000"/>
                  </a:schemeClr>
                </a:solidFill>
                <a:latin typeface="Arial"/>
                <a:cs typeface="Arial"/>
              </a:rPr>
              <a:t>p</a:t>
            </a:r>
            <a:r>
              <a:rPr lang="en-US" sz="700" dirty="0" smtClean="0">
                <a:solidFill>
                  <a:schemeClr val="tx1">
                    <a:lumMod val="65000"/>
                    <a:lumOff val="35000"/>
                  </a:schemeClr>
                </a:solidFill>
                <a:latin typeface="Arial"/>
                <a:cs typeface="Arial"/>
              </a:rPr>
              <a:t>roviding home to thousands </a:t>
            </a:r>
          </a:p>
          <a:p>
            <a:r>
              <a:rPr lang="en-US" sz="700" dirty="0" smtClean="0">
                <a:solidFill>
                  <a:schemeClr val="tx1">
                    <a:lumMod val="65000"/>
                    <a:lumOff val="35000"/>
                  </a:schemeClr>
                </a:solidFill>
                <a:latin typeface="Arial"/>
                <a:cs typeface="Arial"/>
              </a:rPr>
              <a:t>of species. These habitats </a:t>
            </a:r>
          </a:p>
          <a:p>
            <a:r>
              <a:rPr lang="en-US" sz="700" dirty="0" smtClean="0">
                <a:solidFill>
                  <a:schemeClr val="tx1">
                    <a:lumMod val="65000"/>
                    <a:lumOff val="35000"/>
                  </a:schemeClr>
                </a:solidFill>
                <a:latin typeface="Arial"/>
                <a:cs typeface="Arial"/>
              </a:rPr>
              <a:t>are all interconnected, some</a:t>
            </a:r>
          </a:p>
          <a:p>
            <a:r>
              <a:rPr lang="en-US" sz="700" dirty="0" smtClean="0">
                <a:solidFill>
                  <a:schemeClr val="tx1">
                    <a:lumMod val="65000"/>
                    <a:lumOff val="35000"/>
                  </a:schemeClr>
                </a:solidFill>
                <a:latin typeface="Arial"/>
                <a:cs typeface="Arial"/>
              </a:rPr>
              <a:t>are presently threatened. </a:t>
            </a:r>
          </a:p>
          <a:p>
            <a:r>
              <a:rPr lang="en-US" sz="700" dirty="0" smtClean="0">
                <a:solidFill>
                  <a:schemeClr val="tx1">
                    <a:lumMod val="65000"/>
                    <a:lumOff val="35000"/>
                  </a:schemeClr>
                </a:solidFill>
                <a:latin typeface="Arial"/>
                <a:cs typeface="Arial"/>
              </a:rPr>
              <a:t>Start your virtual tour of</a:t>
            </a:r>
          </a:p>
          <a:p>
            <a:r>
              <a:rPr lang="en-US" sz="700" dirty="0" smtClean="0">
                <a:solidFill>
                  <a:schemeClr val="tx1">
                    <a:lumMod val="65000"/>
                    <a:lumOff val="35000"/>
                  </a:schemeClr>
                </a:solidFill>
                <a:latin typeface="Arial"/>
                <a:cs typeface="Arial"/>
              </a:rPr>
              <a:t>these habitats here.  It just</a:t>
            </a:r>
          </a:p>
          <a:p>
            <a:r>
              <a:rPr lang="en-US" sz="700" dirty="0" smtClean="0">
                <a:solidFill>
                  <a:schemeClr val="tx1">
                    <a:lumMod val="65000"/>
                    <a:lumOff val="35000"/>
                  </a:schemeClr>
                </a:solidFill>
                <a:latin typeface="Arial"/>
                <a:cs typeface="Arial"/>
              </a:rPr>
              <a:t>might make your next IRL</a:t>
            </a:r>
          </a:p>
          <a:p>
            <a:r>
              <a:rPr lang="en-US" sz="700" dirty="0" smtClean="0">
                <a:solidFill>
                  <a:schemeClr val="tx1">
                    <a:lumMod val="65000"/>
                    <a:lumOff val="35000"/>
                  </a:schemeClr>
                </a:solidFill>
                <a:latin typeface="Arial"/>
                <a:cs typeface="Arial"/>
              </a:rPr>
              <a:t>excursion a lot more </a:t>
            </a:r>
          </a:p>
          <a:p>
            <a:r>
              <a:rPr lang="en-US" sz="700" dirty="0" smtClean="0">
                <a:solidFill>
                  <a:schemeClr val="tx1">
                    <a:lumMod val="65000"/>
                    <a:lumOff val="35000"/>
                  </a:schemeClr>
                </a:solidFill>
                <a:latin typeface="Arial"/>
                <a:cs typeface="Arial"/>
              </a:rPr>
              <a:t>meaningful!</a:t>
            </a:r>
          </a:p>
        </p:txBody>
      </p:sp>
      <p:pic>
        <p:nvPicPr>
          <p:cNvPr id="52" name="Picture 51"/>
          <p:cNvPicPr>
            <a:picLocks noChangeAspect="1"/>
          </p:cNvPicPr>
          <p:nvPr/>
        </p:nvPicPr>
        <p:blipFill>
          <a:blip r:embed="rId6"/>
          <a:stretch>
            <a:fillRect/>
          </a:stretch>
        </p:blipFill>
        <p:spPr>
          <a:xfrm>
            <a:off x="5218778" y="8395464"/>
            <a:ext cx="1285199" cy="1055217"/>
          </a:xfrm>
          <a:prstGeom prst="rect">
            <a:avLst/>
          </a:prstGeom>
        </p:spPr>
      </p:pic>
      <p:sp>
        <p:nvSpPr>
          <p:cNvPr id="53" name="TextBox 52"/>
          <p:cNvSpPr txBox="1"/>
          <p:nvPr/>
        </p:nvSpPr>
        <p:spPr>
          <a:xfrm>
            <a:off x="1906172" y="10808598"/>
            <a:ext cx="2611035" cy="369332"/>
          </a:xfrm>
          <a:prstGeom prst="rect">
            <a:avLst/>
          </a:prstGeom>
          <a:noFill/>
        </p:spPr>
        <p:txBody>
          <a:bodyPr wrap="square" rtlCol="0">
            <a:spAutoFit/>
          </a:bodyPr>
          <a:lstStyle/>
          <a:p>
            <a:r>
              <a:rPr lang="en-US" sz="900" dirty="0" smtClean="0">
                <a:latin typeface="Minion Pro"/>
                <a:cs typeface="Minion Pro"/>
              </a:rPr>
              <a:t>Copyright © 2000 – 2011 Smithsonian Institution</a:t>
            </a:r>
          </a:p>
          <a:p>
            <a:r>
              <a:rPr lang="en-US" sz="900" dirty="0" smtClean="0">
                <a:latin typeface="Minion Pro"/>
                <a:cs typeface="Minion Pro"/>
              </a:rPr>
              <a:t>  </a:t>
            </a:r>
            <a:endParaRPr lang="en-US" sz="900" dirty="0">
              <a:latin typeface="Minion Pro"/>
              <a:cs typeface="Minion Pro"/>
            </a:endParaRPr>
          </a:p>
        </p:txBody>
      </p:sp>
      <p:sp>
        <p:nvSpPr>
          <p:cNvPr id="55" name="Rectangle 54"/>
          <p:cNvSpPr/>
          <p:nvPr/>
        </p:nvSpPr>
        <p:spPr>
          <a:xfrm>
            <a:off x="5556443" y="6584796"/>
            <a:ext cx="1269259" cy="1368056"/>
          </a:xfrm>
          <a:prstGeom prst="rect">
            <a:avLst/>
          </a:prstGeom>
          <a:solidFill>
            <a:srgbClr val="FFF0C3"/>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Arial"/>
              <a:cs typeface="Arial"/>
            </a:endParaRPr>
          </a:p>
        </p:txBody>
      </p:sp>
      <p:sp>
        <p:nvSpPr>
          <p:cNvPr id="50" name="TextBox 49"/>
          <p:cNvSpPr txBox="1"/>
          <p:nvPr/>
        </p:nvSpPr>
        <p:spPr>
          <a:xfrm>
            <a:off x="5556443" y="6616546"/>
            <a:ext cx="1328991" cy="1500411"/>
          </a:xfrm>
          <a:prstGeom prst="rect">
            <a:avLst/>
          </a:prstGeom>
          <a:noFill/>
        </p:spPr>
        <p:txBody>
          <a:bodyPr wrap="none" rtlCol="0">
            <a:spAutoFit/>
          </a:bodyPr>
          <a:lstStyle/>
          <a:p>
            <a:r>
              <a:rPr lang="en-US" sz="700" dirty="0" smtClean="0">
                <a:solidFill>
                  <a:schemeClr val="tx1">
                    <a:lumMod val="65000"/>
                    <a:lumOff val="35000"/>
                  </a:schemeClr>
                </a:solidFill>
                <a:latin typeface="Arial"/>
                <a:cs typeface="Arial"/>
              </a:rPr>
              <a:t>Find out how we, as </a:t>
            </a:r>
          </a:p>
          <a:p>
            <a:r>
              <a:rPr lang="en-US" sz="700" dirty="0" smtClean="0">
                <a:solidFill>
                  <a:schemeClr val="tx1">
                    <a:lumMod val="65000"/>
                    <a:lumOff val="35000"/>
                  </a:schemeClr>
                </a:solidFill>
                <a:latin typeface="Arial"/>
                <a:cs typeface="Arial"/>
              </a:rPr>
              <a:t>individuals, can make </a:t>
            </a:r>
          </a:p>
          <a:p>
            <a:r>
              <a:rPr lang="en-US" sz="700" dirty="0" smtClean="0">
                <a:solidFill>
                  <a:schemeClr val="tx1">
                    <a:lumMod val="65000"/>
                    <a:lumOff val="35000"/>
                  </a:schemeClr>
                </a:solidFill>
                <a:latin typeface="Arial"/>
                <a:cs typeface="Arial"/>
              </a:rPr>
              <a:t>simple changes in our daily</a:t>
            </a:r>
          </a:p>
          <a:p>
            <a:r>
              <a:rPr lang="en-US" sz="700" dirty="0">
                <a:solidFill>
                  <a:schemeClr val="tx1">
                    <a:lumMod val="65000"/>
                    <a:lumOff val="35000"/>
                  </a:schemeClr>
                </a:solidFill>
                <a:latin typeface="Arial"/>
                <a:cs typeface="Arial"/>
              </a:rPr>
              <a:t>r</a:t>
            </a:r>
            <a:r>
              <a:rPr lang="en-US" sz="700" dirty="0" smtClean="0">
                <a:solidFill>
                  <a:schemeClr val="tx1">
                    <a:lumMod val="65000"/>
                    <a:lumOff val="35000"/>
                  </a:schemeClr>
                </a:solidFill>
                <a:latin typeface="Arial"/>
                <a:cs typeface="Arial"/>
              </a:rPr>
              <a:t>outines to promote </a:t>
            </a:r>
          </a:p>
          <a:p>
            <a:r>
              <a:rPr lang="en-US" sz="700" dirty="0">
                <a:solidFill>
                  <a:schemeClr val="tx1">
                    <a:lumMod val="65000"/>
                    <a:lumOff val="35000"/>
                  </a:schemeClr>
                </a:solidFill>
                <a:latin typeface="Arial"/>
                <a:cs typeface="Arial"/>
              </a:rPr>
              <a:t>s</a:t>
            </a:r>
            <a:r>
              <a:rPr lang="en-US" sz="700" dirty="0" smtClean="0">
                <a:solidFill>
                  <a:schemeClr val="tx1">
                    <a:lumMod val="65000"/>
                    <a:lumOff val="35000"/>
                  </a:schemeClr>
                </a:solidFill>
                <a:latin typeface="Arial"/>
                <a:cs typeface="Arial"/>
              </a:rPr>
              <a:t>tewardship and </a:t>
            </a:r>
          </a:p>
          <a:p>
            <a:r>
              <a:rPr lang="en-US" sz="700" dirty="0" smtClean="0">
                <a:solidFill>
                  <a:schemeClr val="tx1">
                    <a:lumMod val="65000"/>
                    <a:lumOff val="35000"/>
                  </a:schemeClr>
                </a:solidFill>
                <a:latin typeface="Arial"/>
                <a:cs typeface="Arial"/>
              </a:rPr>
              <a:t>sustainability of the IRL</a:t>
            </a:r>
          </a:p>
          <a:p>
            <a:r>
              <a:rPr lang="en-US" sz="700" dirty="0" smtClean="0">
                <a:solidFill>
                  <a:schemeClr val="tx1">
                    <a:lumMod val="65000"/>
                    <a:lumOff val="35000"/>
                  </a:schemeClr>
                </a:solidFill>
                <a:latin typeface="Arial"/>
                <a:cs typeface="Arial"/>
              </a:rPr>
              <a:t>Get Involved:</a:t>
            </a:r>
          </a:p>
          <a:p>
            <a:pPr>
              <a:buFontTx/>
              <a:buChar char="-"/>
            </a:pPr>
            <a:r>
              <a:rPr lang="en-US" sz="700" dirty="0" smtClean="0">
                <a:solidFill>
                  <a:schemeClr val="tx1">
                    <a:lumMod val="65000"/>
                    <a:lumOff val="35000"/>
                  </a:schemeClr>
                </a:solidFill>
                <a:latin typeface="Arial"/>
                <a:cs typeface="Arial"/>
              </a:rPr>
              <a:t> Check out our links and</a:t>
            </a:r>
          </a:p>
          <a:p>
            <a:r>
              <a:rPr lang="en-US" sz="700" dirty="0" smtClean="0">
                <a:solidFill>
                  <a:schemeClr val="tx1">
                    <a:lumMod val="65000"/>
                    <a:lumOff val="35000"/>
                  </a:schemeClr>
                </a:solidFill>
                <a:latin typeface="Arial"/>
                <a:cs typeface="Arial"/>
              </a:rPr>
              <a:t>  events page</a:t>
            </a:r>
          </a:p>
          <a:p>
            <a:r>
              <a:rPr lang="en-US" sz="700" dirty="0" smtClean="0">
                <a:solidFill>
                  <a:schemeClr val="tx1">
                    <a:lumMod val="65000"/>
                    <a:lumOff val="35000"/>
                  </a:schemeClr>
                </a:solidFill>
                <a:latin typeface="Arial"/>
                <a:cs typeface="Arial"/>
              </a:rPr>
              <a:t>- Participate in the IRL Photo</a:t>
            </a:r>
          </a:p>
          <a:p>
            <a:r>
              <a:rPr lang="en-US" sz="700" dirty="0" smtClean="0">
                <a:solidFill>
                  <a:schemeClr val="tx1">
                    <a:lumMod val="65000"/>
                    <a:lumOff val="35000"/>
                  </a:schemeClr>
                </a:solidFill>
                <a:latin typeface="Arial"/>
                <a:cs typeface="Arial"/>
              </a:rPr>
              <a:t>  contest</a:t>
            </a:r>
          </a:p>
          <a:p>
            <a:endParaRPr lang="en-US" sz="700" dirty="0" smtClean="0">
              <a:solidFill>
                <a:schemeClr val="tx1">
                  <a:lumMod val="65000"/>
                  <a:lumOff val="35000"/>
                </a:schemeClr>
              </a:solidFill>
              <a:latin typeface="Arial"/>
              <a:cs typeface="Arial"/>
            </a:endParaRPr>
          </a:p>
          <a:p>
            <a:pPr>
              <a:buFontTx/>
              <a:buChar char="-"/>
            </a:pPr>
            <a:endParaRPr lang="en-US" sz="750" dirty="0" smtClean="0">
              <a:solidFill>
                <a:schemeClr val="tx1">
                  <a:lumMod val="65000"/>
                  <a:lumOff val="35000"/>
                </a:schemeClr>
              </a:solidFill>
              <a:latin typeface="Arial"/>
              <a:cs typeface="Arial"/>
            </a:endParaRPr>
          </a:p>
        </p:txBody>
      </p:sp>
      <p:pic>
        <p:nvPicPr>
          <p:cNvPr id="40" name="Picture 39"/>
          <p:cNvPicPr>
            <a:picLocks noChangeAspect="1"/>
          </p:cNvPicPr>
          <p:nvPr/>
        </p:nvPicPr>
        <p:blipFill>
          <a:blip r:embed="rId7"/>
          <a:srcRect t="15888"/>
          <a:stretch>
            <a:fillRect/>
          </a:stretch>
        </p:blipFill>
        <p:spPr>
          <a:xfrm>
            <a:off x="2627614" y="8318500"/>
            <a:ext cx="1903739" cy="1203169"/>
          </a:xfrm>
          <a:prstGeom prst="rect">
            <a:avLst/>
          </a:prstGeom>
        </p:spPr>
      </p:pic>
      <p:sp>
        <p:nvSpPr>
          <p:cNvPr id="41" name="TextBox 40"/>
          <p:cNvSpPr txBox="1"/>
          <p:nvPr/>
        </p:nvSpPr>
        <p:spPr>
          <a:xfrm>
            <a:off x="2530743" y="9496269"/>
            <a:ext cx="2118025" cy="200055"/>
          </a:xfrm>
          <a:prstGeom prst="rect">
            <a:avLst/>
          </a:prstGeom>
          <a:noFill/>
        </p:spPr>
        <p:txBody>
          <a:bodyPr wrap="none" rtlCol="0">
            <a:spAutoFit/>
          </a:bodyPr>
          <a:lstStyle/>
          <a:p>
            <a:r>
              <a:rPr lang="en-US" sz="700" dirty="0" smtClean="0">
                <a:solidFill>
                  <a:srgbClr val="595959"/>
                </a:solidFill>
                <a:latin typeface="Arial"/>
                <a:cs typeface="Arial"/>
              </a:rPr>
              <a:t>Purple-</a:t>
            </a:r>
            <a:r>
              <a:rPr lang="en-US" sz="700" dirty="0" err="1" smtClean="0">
                <a:solidFill>
                  <a:srgbClr val="595959"/>
                </a:solidFill>
                <a:latin typeface="Arial"/>
                <a:cs typeface="Arial"/>
              </a:rPr>
              <a:t>spined</a:t>
            </a:r>
            <a:r>
              <a:rPr lang="en-US" sz="700" dirty="0" smtClean="0">
                <a:solidFill>
                  <a:srgbClr val="595959"/>
                </a:solidFill>
                <a:latin typeface="Arial"/>
                <a:cs typeface="Arial"/>
              </a:rPr>
              <a:t> Sea Urchin      </a:t>
            </a:r>
            <a:r>
              <a:rPr lang="en-US" sz="700" i="1" dirty="0" err="1" smtClean="0">
                <a:solidFill>
                  <a:srgbClr val="595959"/>
                </a:solidFill>
                <a:latin typeface="Arial"/>
                <a:cs typeface="Arial"/>
              </a:rPr>
              <a:t>Arbacia</a:t>
            </a:r>
            <a:r>
              <a:rPr lang="en-US" sz="700" i="1" dirty="0" smtClean="0">
                <a:solidFill>
                  <a:srgbClr val="595959"/>
                </a:solidFill>
                <a:latin typeface="Arial"/>
                <a:cs typeface="Arial"/>
              </a:rPr>
              <a:t> </a:t>
            </a:r>
            <a:r>
              <a:rPr lang="en-US" sz="700" i="1" dirty="0" err="1" smtClean="0">
                <a:solidFill>
                  <a:srgbClr val="595959"/>
                </a:solidFill>
                <a:latin typeface="Arial"/>
                <a:cs typeface="Arial"/>
              </a:rPr>
              <a:t>punctulata</a:t>
            </a:r>
            <a:endParaRPr lang="en-US" sz="700" i="1" dirty="0">
              <a:solidFill>
                <a:srgbClr val="595959"/>
              </a:solidFill>
              <a:latin typeface="Arial"/>
              <a:cs typeface="Arial"/>
            </a:endParaRPr>
          </a:p>
        </p:txBody>
      </p:sp>
      <p:sp>
        <p:nvSpPr>
          <p:cNvPr id="47" name="Rectangle 46"/>
          <p:cNvSpPr/>
          <p:nvPr/>
        </p:nvSpPr>
        <p:spPr>
          <a:xfrm>
            <a:off x="2729214" y="8112264"/>
            <a:ext cx="1701768" cy="131693"/>
          </a:xfrm>
          <a:prstGeom prst="rect">
            <a:avLst/>
          </a:prstGeom>
          <a:solidFill>
            <a:srgbClr val="FFF0C3"/>
          </a:solidFill>
          <a:ln>
            <a:solidFill>
              <a:srgbClr val="31567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2889904" y="8066613"/>
            <a:ext cx="2049078" cy="215444"/>
          </a:xfrm>
          <a:prstGeom prst="rect">
            <a:avLst/>
          </a:prstGeom>
          <a:noFill/>
        </p:spPr>
        <p:txBody>
          <a:bodyPr wrap="square" rtlCol="0">
            <a:spAutoFit/>
          </a:bodyPr>
          <a:lstStyle/>
          <a:p>
            <a:r>
              <a:rPr lang="en-US" sz="800" dirty="0" smtClean="0">
                <a:solidFill>
                  <a:srgbClr val="595959"/>
                </a:solidFill>
                <a:latin typeface="Lucida Calligraphy"/>
                <a:cs typeface="Lucida Calligraphy"/>
              </a:rPr>
              <a:t>Species of the Month</a:t>
            </a:r>
            <a:endParaRPr lang="en-US" sz="800" dirty="0">
              <a:solidFill>
                <a:srgbClr val="595959"/>
              </a:solidFill>
              <a:latin typeface="Lucida Calligraphy"/>
              <a:cs typeface="Lucida Calligraphy"/>
            </a:endParaRPr>
          </a:p>
        </p:txBody>
      </p:sp>
      <p:sp>
        <p:nvSpPr>
          <p:cNvPr id="51" name="TextBox 50"/>
          <p:cNvSpPr txBox="1"/>
          <p:nvPr/>
        </p:nvSpPr>
        <p:spPr>
          <a:xfrm>
            <a:off x="3437467" y="9742342"/>
            <a:ext cx="2354581" cy="923330"/>
          </a:xfrm>
          <a:prstGeom prst="rect">
            <a:avLst/>
          </a:prstGeom>
          <a:noFill/>
        </p:spPr>
        <p:txBody>
          <a:bodyPr wrap="none" rtlCol="0">
            <a:spAutoFit/>
          </a:bodyPr>
          <a:lstStyle/>
          <a:p>
            <a:r>
              <a:rPr lang="en-US" sz="900" dirty="0" smtClean="0">
                <a:solidFill>
                  <a:schemeClr val="tx1">
                    <a:lumMod val="65000"/>
                    <a:lumOff val="35000"/>
                  </a:schemeClr>
                </a:solidFill>
                <a:latin typeface="Arial"/>
                <a:cs typeface="Arial"/>
              </a:rPr>
              <a:t>                      </a:t>
            </a:r>
            <a:r>
              <a:rPr lang="en-US" sz="900" b="1" dirty="0" smtClean="0">
                <a:solidFill>
                  <a:schemeClr val="tx1">
                    <a:lumMod val="65000"/>
                    <a:lumOff val="35000"/>
                  </a:schemeClr>
                </a:solidFill>
                <a:latin typeface="Arial"/>
                <a:cs typeface="Arial"/>
              </a:rPr>
              <a:t>Contact Us:</a:t>
            </a:r>
          </a:p>
          <a:p>
            <a:r>
              <a:rPr lang="en-US" sz="900" dirty="0" smtClean="0">
                <a:solidFill>
                  <a:schemeClr val="tx1">
                    <a:lumMod val="65000"/>
                    <a:lumOff val="35000"/>
                  </a:schemeClr>
                </a:solidFill>
                <a:latin typeface="Arial"/>
                <a:cs typeface="Arial"/>
              </a:rPr>
              <a:t>Smithsonian Marine Station at Fort Pierce</a:t>
            </a:r>
          </a:p>
          <a:p>
            <a:r>
              <a:rPr lang="en-US" sz="900" dirty="0" smtClean="0">
                <a:solidFill>
                  <a:schemeClr val="tx1">
                    <a:lumMod val="65000"/>
                    <a:lumOff val="35000"/>
                  </a:schemeClr>
                </a:solidFill>
                <a:latin typeface="Arial"/>
                <a:cs typeface="Arial"/>
              </a:rPr>
              <a:t>701 Seaway Drive</a:t>
            </a:r>
          </a:p>
          <a:p>
            <a:r>
              <a:rPr lang="en-US" sz="900" dirty="0" smtClean="0">
                <a:solidFill>
                  <a:schemeClr val="tx1">
                    <a:lumMod val="65000"/>
                    <a:lumOff val="35000"/>
                  </a:schemeClr>
                </a:solidFill>
                <a:latin typeface="Arial"/>
                <a:cs typeface="Arial"/>
              </a:rPr>
              <a:t>Fort Pierce, FL  34949</a:t>
            </a:r>
          </a:p>
          <a:p>
            <a:r>
              <a:rPr lang="en-US" sz="900" dirty="0" smtClean="0">
                <a:solidFill>
                  <a:schemeClr val="tx1">
                    <a:lumMod val="65000"/>
                    <a:lumOff val="35000"/>
                  </a:schemeClr>
                </a:solidFill>
                <a:latin typeface="Arial"/>
                <a:cs typeface="Arial"/>
              </a:rPr>
              <a:t>T: 772-462-6220	FAX: 772-461-8154</a:t>
            </a:r>
          </a:p>
          <a:p>
            <a:r>
              <a:rPr lang="en-US" sz="900" dirty="0" smtClean="0">
                <a:solidFill>
                  <a:schemeClr val="tx1">
                    <a:lumMod val="65000"/>
                    <a:lumOff val="35000"/>
                  </a:schemeClr>
                </a:solidFill>
                <a:latin typeface="Arial"/>
                <a:cs typeface="Arial"/>
              </a:rPr>
              <a:t>Send comments to: </a:t>
            </a:r>
            <a:r>
              <a:rPr lang="en-US" sz="900" dirty="0" err="1" smtClean="0">
                <a:solidFill>
                  <a:schemeClr val="tx1">
                    <a:lumMod val="65000"/>
                    <a:lumOff val="35000"/>
                  </a:schemeClr>
                </a:solidFill>
                <a:latin typeface="Arial"/>
                <a:cs typeface="Arial"/>
              </a:rPr>
              <a:t>irl_webmaster@si.edu</a:t>
            </a:r>
            <a:endParaRPr lang="en-US" sz="900" dirty="0">
              <a:solidFill>
                <a:schemeClr val="tx1">
                  <a:lumMod val="65000"/>
                  <a:lumOff val="35000"/>
                </a:schemeClr>
              </a:solidFill>
              <a:latin typeface="Arial"/>
              <a:cs typeface="Arial"/>
            </a:endParaRPr>
          </a:p>
        </p:txBody>
      </p:sp>
      <p:grpSp>
        <p:nvGrpSpPr>
          <p:cNvPr id="11" name="Group 53"/>
          <p:cNvGrpSpPr/>
          <p:nvPr/>
        </p:nvGrpSpPr>
        <p:grpSpPr>
          <a:xfrm>
            <a:off x="-937298" y="9559374"/>
            <a:ext cx="8047127" cy="1464258"/>
            <a:chOff x="-949998" y="7683501"/>
            <a:chExt cx="8047127" cy="1320799"/>
          </a:xfrm>
        </p:grpSpPr>
        <p:sp>
          <p:nvSpPr>
            <p:cNvPr id="59" name="Rectangle 58"/>
            <p:cNvSpPr/>
            <p:nvPr/>
          </p:nvSpPr>
          <p:spPr>
            <a:xfrm>
              <a:off x="-949998" y="7683501"/>
              <a:ext cx="8047127" cy="1320799"/>
            </a:xfrm>
            <a:prstGeom prst="rect">
              <a:avLst/>
            </a:prstGeom>
            <a:gradFill flip="none" rotWithShape="1">
              <a:gsLst>
                <a:gs pos="1000">
                  <a:srgbClr val="354520"/>
                </a:gs>
                <a:gs pos="35000">
                  <a:srgbClr val="FFFFFF"/>
                </a:gs>
              </a:gsLst>
              <a:lin ang="16200000" scaled="0"/>
              <a:tileRect/>
            </a:gradFill>
            <a:ln w="5715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671309" y="7789355"/>
              <a:ext cx="7613666" cy="1054966"/>
            </a:xfrm>
            <a:prstGeom prst="rect">
              <a:avLst/>
            </a:prstGeom>
            <a:ln>
              <a:noFill/>
            </a:ln>
          </p:spPr>
          <p:txBody>
            <a:bodyPr wrap="square">
              <a:spAutoFit/>
            </a:bodyPr>
            <a:lstStyle/>
            <a:p>
              <a:r>
                <a:rPr lang="en-US" sz="1400" dirty="0" smtClean="0">
                  <a:latin typeface="Arial"/>
                  <a:cs typeface="Arial"/>
                </a:rPr>
                <a:t>The Indian River Lagoon (IRL) Species Inventory is an online database that provides comprehensive information on all aspects of IRL biodiversity. It is utilized by a wide variety of audiences including scientists, resource managers, educational groups, and IRL citizenry. The website is continually updated as new discoveries and information become available. We invite you to increase your knowledge and appreciation of this invaluable natural resource. </a:t>
              </a:r>
              <a:endParaRPr lang="en-US" sz="1400" dirty="0">
                <a:latin typeface="Arial"/>
                <a:cs typeface="Aria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70165"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Special Status Species </a:t>
            </a:r>
            <a:endParaRPr lang="en-US" sz="1050" dirty="0">
              <a:solidFill>
                <a:schemeClr val="tx1">
                  <a:lumMod val="75000"/>
                  <a:lumOff val="25000"/>
                </a:schemeClr>
              </a:solidFill>
            </a:endParaRPr>
          </a:p>
        </p:txBody>
      </p:sp>
      <p:sp>
        <p:nvSpPr>
          <p:cNvPr id="31" name="Down Arrow 30"/>
          <p:cNvSpPr/>
          <p:nvPr/>
        </p:nvSpPr>
        <p:spPr>
          <a:xfrm>
            <a:off x="6815357" y="9080382"/>
            <a:ext cx="279400" cy="5844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27" name="Picture 26"/>
          <p:cNvPicPr>
            <a:picLocks noChangeAspect="1"/>
          </p:cNvPicPr>
          <p:nvPr/>
        </p:nvPicPr>
        <p:blipFill>
          <a:blip r:embed="rId3"/>
          <a:stretch>
            <a:fillRect/>
          </a:stretch>
        </p:blipFill>
        <p:spPr>
          <a:xfrm>
            <a:off x="2298700" y="3409950"/>
            <a:ext cx="3175000" cy="3238500"/>
          </a:xfrm>
          <a:prstGeom prst="rect">
            <a:avLst/>
          </a:prstGeom>
        </p:spPr>
      </p:pic>
      <p:pic>
        <p:nvPicPr>
          <p:cNvPr id="28" name="Picture 27"/>
          <p:cNvPicPr>
            <a:picLocks noChangeAspect="1"/>
          </p:cNvPicPr>
          <p:nvPr/>
        </p:nvPicPr>
        <p:blipFill>
          <a:blip r:embed="rId4"/>
          <a:stretch>
            <a:fillRect/>
          </a:stretch>
        </p:blipFill>
        <p:spPr>
          <a:xfrm>
            <a:off x="3479800" y="4216400"/>
            <a:ext cx="3175000" cy="49530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70165"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Special Status Species </a:t>
            </a:r>
            <a:endParaRPr lang="en-US" sz="1050" dirty="0">
              <a:solidFill>
                <a:schemeClr val="tx1">
                  <a:lumMod val="75000"/>
                  <a:lumOff val="25000"/>
                </a:schemeClr>
              </a:solidFill>
            </a:endParaRPr>
          </a:p>
        </p:txBody>
      </p:sp>
      <p:sp>
        <p:nvSpPr>
          <p:cNvPr id="31" name="Down Arrow 30"/>
          <p:cNvSpPr/>
          <p:nvPr/>
        </p:nvSpPr>
        <p:spPr>
          <a:xfrm>
            <a:off x="6815357" y="9080382"/>
            <a:ext cx="279400" cy="5844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27" name="Picture 26"/>
          <p:cNvPicPr>
            <a:picLocks noChangeAspect="1"/>
          </p:cNvPicPr>
          <p:nvPr/>
        </p:nvPicPr>
        <p:blipFill>
          <a:blip r:embed="rId3"/>
          <a:stretch>
            <a:fillRect/>
          </a:stretch>
        </p:blipFill>
        <p:spPr>
          <a:xfrm>
            <a:off x="2298700" y="3378200"/>
            <a:ext cx="3175000" cy="3302000"/>
          </a:xfrm>
          <a:prstGeom prst="rect">
            <a:avLst/>
          </a:prstGeom>
        </p:spPr>
      </p:pic>
      <p:pic>
        <p:nvPicPr>
          <p:cNvPr id="28" name="Picture 27"/>
          <p:cNvPicPr>
            <a:picLocks noChangeAspect="1"/>
          </p:cNvPicPr>
          <p:nvPr/>
        </p:nvPicPr>
        <p:blipFill>
          <a:blip r:embed="rId4"/>
          <a:stretch>
            <a:fillRect/>
          </a:stretch>
        </p:blipFill>
        <p:spPr>
          <a:xfrm>
            <a:off x="3860800" y="6337300"/>
            <a:ext cx="3175000" cy="3429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820507"/>
                  </a:solidFill>
                </a:rPr>
                <a:t>Downloadable Species Database</a:t>
              </a:r>
              <a:endParaRPr lang="en-US" dirty="0">
                <a:solidFill>
                  <a:srgbClr val="820507"/>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70165"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Special Status Species </a:t>
            </a:r>
            <a:endParaRPr lang="en-US" sz="1050" dirty="0">
              <a:solidFill>
                <a:schemeClr val="tx1">
                  <a:lumMod val="75000"/>
                  <a:lumOff val="25000"/>
                </a:schemeClr>
              </a:solidFill>
            </a:endParaRPr>
          </a:p>
        </p:txBody>
      </p:sp>
      <p:sp>
        <p:nvSpPr>
          <p:cNvPr id="31" name="Down Arrow 30"/>
          <p:cNvSpPr/>
          <p:nvPr/>
        </p:nvSpPr>
        <p:spPr>
          <a:xfrm>
            <a:off x="6815357" y="9080382"/>
            <a:ext cx="279400" cy="5844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
        <p:nvSpPr>
          <p:cNvPr id="27" name="Rectangle 26"/>
          <p:cNvSpPr/>
          <p:nvPr/>
        </p:nvSpPr>
        <p:spPr>
          <a:xfrm>
            <a:off x="2069043" y="4567535"/>
            <a:ext cx="3634328" cy="400110"/>
          </a:xfrm>
          <a:prstGeom prst="rect">
            <a:avLst/>
          </a:prstGeom>
          <a:noFill/>
        </p:spPr>
        <p:txBody>
          <a:bodyPr wrap="none" lIns="91440" tIns="45720" rIns="91440" bIns="45720">
            <a:spAutoFit/>
          </a:bodyPr>
          <a:lstStyle/>
          <a:p>
            <a:pPr algn="ctr"/>
            <a:r>
              <a:rPr lang="en-US" sz="2000" b="1" cap="none" spc="0" dirty="0" smtClean="0">
                <a:ln w="6350" cap="flat" cmpd="sng" algn="ctr">
                  <a:solidFill>
                    <a:srgbClr val="0000FF"/>
                  </a:solidFill>
                  <a:prstDash val="solid"/>
                  <a:round/>
                  <a:headEnd type="none" w="med" len="med"/>
                  <a:tailEnd type="none" w="med" len="med"/>
                </a:ln>
                <a:solidFill>
                  <a:srgbClr val="BD8B12"/>
                </a:solidFill>
                <a:effectLst>
                  <a:outerShdw blurRad="41275" dist="20320" dir="1800000" algn="tl" rotWithShape="0">
                    <a:srgbClr val="000000">
                      <a:alpha val="40000"/>
                    </a:srgbClr>
                  </a:outerShdw>
                </a:effectLst>
              </a:rPr>
              <a:t>Downloadable Species Database</a:t>
            </a:r>
            <a:endParaRPr lang="en-US" sz="2000" b="1" cap="none" spc="0" dirty="0">
              <a:ln w="6350" cap="flat" cmpd="sng" algn="ctr">
                <a:solidFill>
                  <a:srgbClr val="0000FF"/>
                </a:solidFill>
                <a:prstDash val="solid"/>
                <a:round/>
                <a:headEnd type="none" w="med" len="med"/>
                <a:tailEnd type="none" w="med" len="med"/>
              </a:ln>
              <a:solidFill>
                <a:srgbClr val="BD8B12"/>
              </a:solidFill>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70165"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Special Status Species </a:t>
            </a:r>
            <a:endParaRPr lang="en-US" sz="1050" dirty="0">
              <a:solidFill>
                <a:schemeClr val="tx1">
                  <a:lumMod val="75000"/>
                  <a:lumOff val="25000"/>
                </a:schemeClr>
              </a:solidFill>
            </a:endParaRPr>
          </a:p>
        </p:txBody>
      </p:sp>
      <p:sp>
        <p:nvSpPr>
          <p:cNvPr id="31" name="Down Arrow 30"/>
          <p:cNvSpPr/>
          <p:nvPr/>
        </p:nvSpPr>
        <p:spPr>
          <a:xfrm>
            <a:off x="6815357" y="9080382"/>
            <a:ext cx="279400" cy="5844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8375" y="160866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70165"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Special Status Species </a:t>
            </a:r>
            <a:endParaRPr lang="en-US" sz="1050" dirty="0">
              <a:solidFill>
                <a:schemeClr val="tx1">
                  <a:lumMod val="75000"/>
                  <a:lumOff val="25000"/>
                </a:schemeClr>
              </a:solidFill>
            </a:endParaRPr>
          </a:p>
        </p:txBody>
      </p:sp>
      <p:sp>
        <p:nvSpPr>
          <p:cNvPr id="31" name="Down Arrow 30"/>
          <p:cNvSpPr/>
          <p:nvPr/>
        </p:nvSpPr>
        <p:spPr>
          <a:xfrm>
            <a:off x="6815357" y="9080382"/>
            <a:ext cx="279400" cy="5844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99507"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EB0042"/>
                  </a:solidFill>
                </a:rPr>
                <a:t>Note: Indicate in text that non-native species</a:t>
              </a:r>
            </a:p>
            <a:p>
              <a:pPr algn="ctr"/>
              <a:r>
                <a:rPr lang="en-US" dirty="0" smtClean="0">
                  <a:solidFill>
                    <a:srgbClr val="EB0042"/>
                  </a:solidFill>
                </a:rPr>
                <a:t>are designated in both the expanded species</a:t>
              </a:r>
            </a:p>
            <a:p>
              <a:pPr algn="ctr"/>
              <a:r>
                <a:rPr lang="en-US" dirty="0" smtClean="0">
                  <a:solidFill>
                    <a:srgbClr val="EB0042"/>
                  </a:solidFill>
                </a:rPr>
                <a:t>and alphabetized species lists.</a:t>
              </a: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459516" y="2171700"/>
            <a:ext cx="6111180" cy="707886"/>
          </a:xfrm>
          <a:prstGeom prst="rect">
            <a:avLst/>
          </a:prstGeom>
          <a:noFill/>
        </p:spPr>
        <p:txBody>
          <a:bodyPr wrap="square" rtlCol="0">
            <a:spAutoFit/>
          </a:bodyPr>
          <a:lstStyle/>
          <a:p>
            <a:r>
              <a:rPr lang="en-US" sz="2000" dirty="0" smtClean="0">
                <a:solidFill>
                  <a:srgbClr val="446079"/>
                </a:solidFill>
                <a:latin typeface="Bookman Old Style"/>
                <a:cs typeface="Bookman Old Style"/>
              </a:rPr>
              <a:t>Non-Native and Invasive Species </a:t>
            </a:r>
          </a:p>
          <a:p>
            <a:r>
              <a:rPr lang="en-US" sz="2000" dirty="0" smtClean="0">
                <a:solidFill>
                  <a:srgbClr val="446079"/>
                </a:solidFill>
                <a:latin typeface="Bookman Old Style"/>
                <a:cs typeface="Bookman Old Style"/>
              </a:rPr>
              <a:t>     of the Indian River Lagoon</a:t>
            </a:r>
            <a:endParaRPr lang="en-US" sz="2000" dirty="0">
              <a:solidFill>
                <a:srgbClr val="446079"/>
              </a:solidFill>
              <a:latin typeface="Bookman Old Style"/>
              <a:cs typeface="Bookman Old Style"/>
            </a:endParaRPr>
          </a:p>
        </p:txBody>
      </p:sp>
      <p:sp>
        <p:nvSpPr>
          <p:cNvPr id="29" name="TextBox 28"/>
          <p:cNvSpPr txBox="1"/>
          <p:nvPr/>
        </p:nvSpPr>
        <p:spPr>
          <a:xfrm>
            <a:off x="2154716" y="1608666"/>
            <a:ext cx="3304482"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Non-Native Species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
        <p:nvSpPr>
          <p:cNvPr id="30" name="Rectangle 29"/>
          <p:cNvSpPr/>
          <p:nvPr/>
        </p:nvSpPr>
        <p:spPr>
          <a:xfrm>
            <a:off x="1943100" y="3136900"/>
            <a:ext cx="5151657" cy="1277273"/>
          </a:xfrm>
          <a:prstGeom prst="rect">
            <a:avLst/>
          </a:prstGeom>
        </p:spPr>
        <p:txBody>
          <a:bodyPr wrap="square">
            <a:spAutoFit/>
          </a:bodyPr>
          <a:lstStyle/>
          <a:p>
            <a:r>
              <a:rPr lang="en-US" sz="1100" dirty="0">
                <a:solidFill>
                  <a:schemeClr val="tx1">
                    <a:lumMod val="75000"/>
                    <a:lumOff val="25000"/>
                  </a:schemeClr>
                </a:solidFill>
                <a:latin typeface="Arial"/>
                <a:cs typeface="Arial"/>
              </a:rPr>
              <a:t>Non-native species are species that have been introduced into new areas that have not historically been part of their native range. 'Exotic,' 'alien,' '</a:t>
            </a:r>
            <a:r>
              <a:rPr lang="en-US" sz="1100" dirty="0" err="1">
                <a:solidFill>
                  <a:schemeClr val="tx1">
                    <a:lumMod val="75000"/>
                    <a:lumOff val="25000"/>
                  </a:schemeClr>
                </a:solidFill>
                <a:latin typeface="Arial"/>
                <a:cs typeface="Arial"/>
              </a:rPr>
              <a:t>nonindigenous</a:t>
            </a:r>
            <a:r>
              <a:rPr lang="en-US" sz="1100" dirty="0">
                <a:solidFill>
                  <a:schemeClr val="tx1">
                    <a:lumMod val="75000"/>
                    <a:lumOff val="25000"/>
                  </a:schemeClr>
                </a:solidFill>
                <a:latin typeface="Arial"/>
                <a:cs typeface="Arial"/>
              </a:rPr>
              <a:t>,' and 'introduced' are all synonymous terms referring to non-native species. In contrast, native species are species that have historically occurred as part of an ecosystem in a specific location. Native species are also called indigenous species. Introduction is defined by Krueger and May (1991) as the transfer by humans of an organism outside its native range. </a:t>
            </a:r>
          </a:p>
        </p:txBody>
      </p:sp>
      <p:sp>
        <p:nvSpPr>
          <p:cNvPr id="34" name="Down Arrow 33"/>
          <p:cNvSpPr/>
          <p:nvPr/>
        </p:nvSpPr>
        <p:spPr>
          <a:xfrm>
            <a:off x="3094377" y="4523824"/>
            <a:ext cx="279400" cy="84202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99507"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614311"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556723" y="2171700"/>
            <a:ext cx="6111180" cy="400110"/>
          </a:xfrm>
          <a:prstGeom prst="rect">
            <a:avLst/>
          </a:prstGeom>
          <a:noFill/>
        </p:spPr>
        <p:txBody>
          <a:bodyPr wrap="square" rtlCol="0">
            <a:spAutoFit/>
          </a:bodyPr>
          <a:lstStyle/>
          <a:p>
            <a:r>
              <a:rPr lang="en-US" sz="2000" dirty="0" smtClean="0">
                <a:solidFill>
                  <a:srgbClr val="446079"/>
                </a:solidFill>
                <a:latin typeface="Bookman Old Style"/>
                <a:cs typeface="Bookman Old Style"/>
              </a:rPr>
              <a:t> Thumbnails of IRL Species</a:t>
            </a:r>
            <a:endParaRPr lang="en-US" sz="2000" dirty="0">
              <a:solidFill>
                <a:srgbClr val="446079"/>
              </a:solidFill>
              <a:latin typeface="Bookman Old Style"/>
              <a:cs typeface="Bookman Old Style"/>
            </a:endParaRPr>
          </a:p>
        </p:txBody>
      </p:sp>
      <p:sp>
        <p:nvSpPr>
          <p:cNvPr id="29" name="TextBox 28"/>
          <p:cNvSpPr txBox="1"/>
          <p:nvPr/>
        </p:nvSpPr>
        <p:spPr>
          <a:xfrm>
            <a:off x="2154716" y="1608666"/>
            <a:ext cx="2826559"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Thumbnails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99507"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556723" y="2171700"/>
            <a:ext cx="6111180" cy="707886"/>
          </a:xfrm>
          <a:prstGeom prst="rect">
            <a:avLst/>
          </a:prstGeom>
          <a:noFill/>
        </p:spPr>
        <p:txBody>
          <a:bodyPr wrap="square" rtlCol="0">
            <a:spAutoFit/>
          </a:bodyPr>
          <a:lstStyle/>
          <a:p>
            <a:r>
              <a:rPr lang="en-US" sz="2000" dirty="0" smtClean="0">
                <a:solidFill>
                  <a:srgbClr val="446079"/>
                </a:solidFill>
                <a:latin typeface="Bookman Old Style"/>
                <a:cs typeface="Bookman Old Style"/>
              </a:rPr>
              <a:t> Scientific Source Documenting </a:t>
            </a:r>
          </a:p>
          <a:p>
            <a:r>
              <a:rPr lang="en-US" sz="2000" dirty="0" smtClean="0">
                <a:solidFill>
                  <a:srgbClr val="446079"/>
                </a:solidFill>
                <a:latin typeface="Bookman Old Style"/>
                <a:cs typeface="Bookman Old Style"/>
              </a:rPr>
              <a:t>A Species Occurrence in the IRL</a:t>
            </a:r>
            <a:endParaRPr lang="en-US" sz="2000" dirty="0">
              <a:solidFill>
                <a:srgbClr val="446079"/>
              </a:solidFill>
              <a:latin typeface="Bookman Old Style"/>
              <a:cs typeface="Bookman Old Style"/>
            </a:endParaRPr>
          </a:p>
        </p:txBody>
      </p:sp>
      <p:sp>
        <p:nvSpPr>
          <p:cNvPr id="29" name="TextBox 28"/>
          <p:cNvSpPr txBox="1"/>
          <p:nvPr/>
        </p:nvSpPr>
        <p:spPr>
          <a:xfrm>
            <a:off x="2154716" y="1608666"/>
            <a:ext cx="3673395"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IRL Species Documentation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99507"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079312" y="2257455"/>
            <a:ext cx="6111180" cy="400110"/>
          </a:xfrm>
          <a:prstGeom prst="rect">
            <a:avLst/>
          </a:prstGeom>
          <a:noFill/>
        </p:spPr>
        <p:txBody>
          <a:bodyPr wrap="square" rtlCol="0">
            <a:spAutoFit/>
          </a:bodyPr>
          <a:lstStyle/>
          <a:p>
            <a:r>
              <a:rPr lang="en-US" sz="2000" dirty="0" smtClean="0">
                <a:solidFill>
                  <a:srgbClr val="446079"/>
                </a:solidFill>
                <a:latin typeface="Bookman Old Style"/>
                <a:cs typeface="Bookman Old Style"/>
              </a:rPr>
              <a:t>A Word About Species Names …..</a:t>
            </a:r>
          </a:p>
        </p:txBody>
      </p:sp>
      <p:sp>
        <p:nvSpPr>
          <p:cNvPr id="29" name="TextBox 28"/>
          <p:cNvSpPr txBox="1"/>
          <p:nvPr/>
        </p:nvSpPr>
        <p:spPr>
          <a:xfrm>
            <a:off x="2154716" y="1608666"/>
            <a:ext cx="3826689"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Species Names and Taxonomy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
        <p:nvSpPr>
          <p:cNvPr id="27" name="Rectangle 26"/>
          <p:cNvSpPr/>
          <p:nvPr/>
        </p:nvSpPr>
        <p:spPr>
          <a:xfrm>
            <a:off x="1840807" y="2920933"/>
            <a:ext cx="5151657" cy="3139320"/>
          </a:xfrm>
          <a:prstGeom prst="rect">
            <a:avLst/>
          </a:prstGeom>
        </p:spPr>
        <p:txBody>
          <a:bodyPr wrap="square">
            <a:spAutoFit/>
          </a:bodyPr>
          <a:lstStyle/>
          <a:p>
            <a:r>
              <a:rPr lang="en-US" sz="1100" dirty="0" smtClean="0">
                <a:solidFill>
                  <a:schemeClr val="tx1">
                    <a:lumMod val="75000"/>
                    <a:lumOff val="25000"/>
                  </a:schemeClr>
                </a:solidFill>
                <a:latin typeface="Arial"/>
                <a:cs typeface="Arial"/>
              </a:rPr>
              <a:t>Many </a:t>
            </a:r>
            <a:r>
              <a:rPr lang="en-US" sz="1100" dirty="0">
                <a:solidFill>
                  <a:schemeClr val="tx1">
                    <a:lumMod val="75000"/>
                    <a:lumOff val="25000"/>
                  </a:schemeClr>
                </a:solidFill>
                <a:latin typeface="Arial"/>
                <a:cs typeface="Arial"/>
              </a:rPr>
              <a:t>people wonder why scientists use complicated, hard to pronounce names when speaking about familiar animals and plants.  Common names such as blue crab, redfish, and dolphin are successfully used in casual communication, and convey an immediate idea of what a particular animal or plant looks like.  Scientists avoid using common names because they are often not specific to a particular species.  For instance, the blue crab is only one of many species of crabs that can be described as blue.  In the Indian River Lagoon alone, there are several species of "blue crabs":  the blue crab (</a:t>
            </a:r>
            <a:r>
              <a:rPr lang="en-US" sz="1100" i="1" dirty="0" err="1">
                <a:solidFill>
                  <a:schemeClr val="tx1">
                    <a:lumMod val="75000"/>
                    <a:lumOff val="25000"/>
                  </a:schemeClr>
                </a:solidFill>
                <a:latin typeface="Arial"/>
                <a:cs typeface="Arial"/>
              </a:rPr>
              <a:t>Callinectes</a:t>
            </a:r>
            <a:r>
              <a:rPr lang="en-US" sz="1100" i="1" dirty="0">
                <a:solidFill>
                  <a:schemeClr val="tx1">
                    <a:lumMod val="75000"/>
                    <a:lumOff val="25000"/>
                  </a:schemeClr>
                </a:solidFill>
                <a:latin typeface="Arial"/>
                <a:cs typeface="Arial"/>
              </a:rPr>
              <a:t> </a:t>
            </a:r>
            <a:r>
              <a:rPr lang="en-US" sz="1100" i="1" dirty="0" err="1">
                <a:solidFill>
                  <a:schemeClr val="tx1">
                    <a:lumMod val="75000"/>
                    <a:lumOff val="25000"/>
                  </a:schemeClr>
                </a:solidFill>
                <a:latin typeface="Arial"/>
                <a:cs typeface="Arial"/>
              </a:rPr>
              <a:t>sapidus</a:t>
            </a:r>
            <a:r>
              <a:rPr lang="en-US" sz="1100" i="1" dirty="0">
                <a:solidFill>
                  <a:schemeClr val="tx1">
                    <a:lumMod val="75000"/>
                    <a:lumOff val="25000"/>
                  </a:schemeClr>
                </a:solidFill>
                <a:latin typeface="Arial"/>
                <a:cs typeface="Arial"/>
              </a:rPr>
              <a:t>), the lesser blue crab (</a:t>
            </a:r>
            <a:r>
              <a:rPr lang="en-US" sz="1100" i="1" dirty="0" err="1">
                <a:solidFill>
                  <a:schemeClr val="tx1">
                    <a:lumMod val="75000"/>
                    <a:lumOff val="25000"/>
                  </a:schemeClr>
                </a:solidFill>
                <a:latin typeface="Arial"/>
                <a:cs typeface="Arial"/>
              </a:rPr>
              <a:t>Callinectes</a:t>
            </a:r>
            <a:r>
              <a:rPr lang="en-US" sz="1100" i="1" dirty="0">
                <a:solidFill>
                  <a:schemeClr val="tx1">
                    <a:lumMod val="75000"/>
                    <a:lumOff val="25000"/>
                  </a:schemeClr>
                </a:solidFill>
                <a:latin typeface="Arial"/>
                <a:cs typeface="Arial"/>
              </a:rPr>
              <a:t> </a:t>
            </a:r>
            <a:r>
              <a:rPr lang="en-US" sz="1100" i="1" dirty="0" err="1">
                <a:solidFill>
                  <a:schemeClr val="tx1">
                    <a:lumMod val="75000"/>
                    <a:lumOff val="25000"/>
                  </a:schemeClr>
                </a:solidFill>
                <a:latin typeface="Arial"/>
                <a:cs typeface="Arial"/>
              </a:rPr>
              <a:t>similis</a:t>
            </a:r>
            <a:r>
              <a:rPr lang="en-US" sz="1100" i="1" dirty="0">
                <a:solidFill>
                  <a:schemeClr val="tx1">
                    <a:lumMod val="75000"/>
                    <a:lumOff val="25000"/>
                  </a:schemeClr>
                </a:solidFill>
                <a:latin typeface="Arial"/>
                <a:cs typeface="Arial"/>
              </a:rPr>
              <a:t>), the red blue crab (</a:t>
            </a:r>
            <a:r>
              <a:rPr lang="en-US" sz="1100" i="1" dirty="0" err="1">
                <a:solidFill>
                  <a:schemeClr val="tx1">
                    <a:lumMod val="75000"/>
                    <a:lumOff val="25000"/>
                  </a:schemeClr>
                </a:solidFill>
                <a:latin typeface="Arial"/>
                <a:cs typeface="Arial"/>
              </a:rPr>
              <a:t>Callinectes</a:t>
            </a:r>
            <a:r>
              <a:rPr lang="en-US" sz="1100" i="1" dirty="0">
                <a:solidFill>
                  <a:schemeClr val="tx1">
                    <a:lumMod val="75000"/>
                    <a:lumOff val="25000"/>
                  </a:schemeClr>
                </a:solidFill>
                <a:latin typeface="Arial"/>
                <a:cs typeface="Arial"/>
              </a:rPr>
              <a:t> </a:t>
            </a:r>
            <a:r>
              <a:rPr lang="en-US" sz="1100" i="1" dirty="0" err="1">
                <a:solidFill>
                  <a:schemeClr val="tx1">
                    <a:lumMod val="75000"/>
                    <a:lumOff val="25000"/>
                  </a:schemeClr>
                </a:solidFill>
                <a:latin typeface="Arial"/>
                <a:cs typeface="Arial"/>
              </a:rPr>
              <a:t>bocourti</a:t>
            </a:r>
            <a:r>
              <a:rPr lang="en-US" sz="1100" i="1" dirty="0">
                <a:solidFill>
                  <a:schemeClr val="tx1">
                    <a:lumMod val="75000"/>
                    <a:lumOff val="25000"/>
                  </a:schemeClr>
                </a:solidFill>
                <a:latin typeface="Arial"/>
                <a:cs typeface="Arial"/>
              </a:rPr>
              <a:t>), the ornate blue crab (</a:t>
            </a:r>
            <a:r>
              <a:rPr lang="en-US" sz="1100" i="1" dirty="0" err="1">
                <a:solidFill>
                  <a:schemeClr val="tx1">
                    <a:lumMod val="75000"/>
                    <a:lumOff val="25000"/>
                  </a:schemeClr>
                </a:solidFill>
                <a:latin typeface="Arial"/>
                <a:cs typeface="Arial"/>
              </a:rPr>
              <a:t>Callinectes</a:t>
            </a:r>
            <a:r>
              <a:rPr lang="en-US" sz="1100" i="1" dirty="0">
                <a:solidFill>
                  <a:schemeClr val="tx1">
                    <a:lumMod val="75000"/>
                    <a:lumOff val="25000"/>
                  </a:schemeClr>
                </a:solidFill>
                <a:latin typeface="Arial"/>
                <a:cs typeface="Arial"/>
              </a:rPr>
              <a:t> </a:t>
            </a:r>
            <a:r>
              <a:rPr lang="en-US" sz="1100" i="1" dirty="0" err="1">
                <a:solidFill>
                  <a:schemeClr val="tx1">
                    <a:lumMod val="75000"/>
                    <a:lumOff val="25000"/>
                  </a:schemeClr>
                </a:solidFill>
                <a:latin typeface="Arial"/>
                <a:cs typeface="Arial"/>
              </a:rPr>
              <a:t>ornatus</a:t>
            </a:r>
            <a:r>
              <a:rPr lang="en-US" sz="1100" i="1" dirty="0">
                <a:solidFill>
                  <a:schemeClr val="tx1">
                    <a:lumMod val="75000"/>
                    <a:lumOff val="25000"/>
                  </a:schemeClr>
                </a:solidFill>
                <a:latin typeface="Arial"/>
                <a:cs typeface="Arial"/>
              </a:rPr>
              <a:t>), and the blue land crab (</a:t>
            </a:r>
            <a:r>
              <a:rPr lang="en-US" sz="1100" i="1" dirty="0" err="1">
                <a:solidFill>
                  <a:schemeClr val="tx1">
                    <a:lumMod val="75000"/>
                    <a:lumOff val="25000"/>
                  </a:schemeClr>
                </a:solidFill>
                <a:latin typeface="Arial"/>
                <a:cs typeface="Arial"/>
              </a:rPr>
              <a:t>Cardisoma</a:t>
            </a:r>
            <a:r>
              <a:rPr lang="en-US" sz="1100" i="1" dirty="0">
                <a:solidFill>
                  <a:schemeClr val="tx1">
                    <a:lumMod val="75000"/>
                    <a:lumOff val="25000"/>
                  </a:schemeClr>
                </a:solidFill>
                <a:latin typeface="Arial"/>
                <a:cs typeface="Arial"/>
              </a:rPr>
              <a:t> </a:t>
            </a:r>
            <a:r>
              <a:rPr lang="en-US" sz="1100" i="1" dirty="0" err="1">
                <a:solidFill>
                  <a:schemeClr val="tx1">
                    <a:lumMod val="75000"/>
                    <a:lumOff val="25000"/>
                  </a:schemeClr>
                </a:solidFill>
                <a:latin typeface="Arial"/>
                <a:cs typeface="Arial"/>
              </a:rPr>
              <a:t>guanhumi</a:t>
            </a:r>
            <a:r>
              <a:rPr lang="en-US" sz="1100" i="1" dirty="0">
                <a:solidFill>
                  <a:schemeClr val="tx1">
                    <a:lumMod val="75000"/>
                    <a:lumOff val="25000"/>
                  </a:schemeClr>
                </a:solidFill>
                <a:latin typeface="Arial"/>
                <a:cs typeface="Arial"/>
              </a:rPr>
              <a:t>). Common names can also be confusing in other respects. Another familiar problem occurs when a species has more than one common name. For example, the striped mullet,  </a:t>
            </a:r>
            <a:r>
              <a:rPr lang="en-US" sz="1100" i="1" dirty="0" err="1">
                <a:solidFill>
                  <a:schemeClr val="tx1">
                    <a:lumMod val="75000"/>
                    <a:lumOff val="25000"/>
                  </a:schemeClr>
                </a:solidFill>
                <a:latin typeface="Arial"/>
                <a:cs typeface="Arial"/>
              </a:rPr>
              <a:t>Mugil</a:t>
            </a:r>
            <a:r>
              <a:rPr lang="en-US" sz="1100" i="1" dirty="0">
                <a:solidFill>
                  <a:schemeClr val="tx1">
                    <a:lumMod val="75000"/>
                    <a:lumOff val="25000"/>
                  </a:schemeClr>
                </a:solidFill>
                <a:latin typeface="Arial"/>
                <a:cs typeface="Arial"/>
              </a:rPr>
              <a:t> </a:t>
            </a:r>
            <a:r>
              <a:rPr lang="en-US" sz="1100" i="1" dirty="0" err="1">
                <a:solidFill>
                  <a:schemeClr val="tx1">
                    <a:lumMod val="75000"/>
                    <a:lumOff val="25000"/>
                  </a:schemeClr>
                </a:solidFill>
                <a:latin typeface="Arial"/>
                <a:cs typeface="Arial"/>
              </a:rPr>
              <a:t>cephalus</a:t>
            </a:r>
            <a:r>
              <a:rPr lang="en-US" sz="1100" i="1" dirty="0">
                <a:solidFill>
                  <a:schemeClr val="tx1">
                    <a:lumMod val="75000"/>
                    <a:lumOff val="25000"/>
                  </a:schemeClr>
                </a:solidFill>
                <a:latin typeface="Arial"/>
                <a:cs typeface="Arial"/>
              </a:rPr>
              <a:t>, is found all over the world, and has a variety of common names (striped mullet, black mullet, sea mullet, flathead mullet, and gray mullet) which are used in different regions.  Still another problem arises when a species is so obscure that it has no common name.  Thus, to avoid any confusion or ambiguity in scientific research, biologists use scientific names in identifying </a:t>
            </a:r>
            <a:r>
              <a:rPr lang="en-US" sz="1100" i="1" dirty="0" err="1">
                <a:solidFill>
                  <a:schemeClr val="tx1">
                    <a:lumMod val="75000"/>
                    <a:lumOff val="25000"/>
                  </a:schemeClr>
                </a:solidFill>
                <a:latin typeface="Arial"/>
                <a:cs typeface="Arial"/>
              </a:rPr>
              <a:t>species.What's</a:t>
            </a:r>
            <a:r>
              <a:rPr lang="en-US" sz="1100" i="1" dirty="0">
                <a:solidFill>
                  <a:schemeClr val="tx1">
                    <a:lumMod val="75000"/>
                    <a:lumOff val="25000"/>
                  </a:schemeClr>
                </a:solidFill>
                <a:latin typeface="Arial"/>
                <a:cs typeface="Arial"/>
              </a:rPr>
              <a:t> in a Name?</a:t>
            </a:r>
            <a:r>
              <a:rPr lang="en-US" sz="1100" b="1" i="1" dirty="0">
                <a:solidFill>
                  <a:schemeClr val="tx1">
                    <a:lumMod val="75000"/>
                    <a:lumOff val="25000"/>
                  </a:schemeClr>
                </a:solidFill>
                <a:latin typeface="Arial"/>
                <a:cs typeface="Arial"/>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99507"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45114"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Marine Invertebrates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27" name="Picture 26"/>
          <p:cNvPicPr>
            <a:picLocks noChangeAspect="1"/>
          </p:cNvPicPr>
          <p:nvPr/>
        </p:nvPicPr>
        <p:blipFill>
          <a:blip r:embed="rId3"/>
          <a:stretch>
            <a:fillRect/>
          </a:stretch>
        </p:blipFill>
        <p:spPr>
          <a:xfrm>
            <a:off x="2154716" y="2066647"/>
            <a:ext cx="4858892" cy="1540153"/>
          </a:xfrm>
          <a:prstGeom prst="rect">
            <a:avLst/>
          </a:prstGeom>
        </p:spPr>
      </p:pic>
      <p:sp>
        <p:nvSpPr>
          <p:cNvPr id="30" name="Rectangle 29"/>
          <p:cNvSpPr/>
          <p:nvPr/>
        </p:nvSpPr>
        <p:spPr>
          <a:xfrm>
            <a:off x="2136808" y="3852326"/>
            <a:ext cx="4902200" cy="1954381"/>
          </a:xfrm>
          <a:prstGeom prst="rect">
            <a:avLst/>
          </a:prstGeom>
        </p:spPr>
        <p:txBody>
          <a:bodyPr wrap="square">
            <a:spAutoFit/>
          </a:bodyPr>
          <a:lstStyle/>
          <a:p>
            <a:r>
              <a:rPr lang="en-US" sz="1100" dirty="0">
                <a:solidFill>
                  <a:schemeClr val="tx1">
                    <a:lumMod val="75000"/>
                    <a:lumOff val="25000"/>
                  </a:schemeClr>
                </a:solidFill>
                <a:latin typeface="Arial"/>
                <a:cs typeface="Arial"/>
              </a:rPr>
              <a:t>It is estimated that 97% of all animal species on earth are invertebrates. The vast majority of animals that live in the ocean also fall into this category. Invertebrates are animals without a backbone (vertebral column). Aside from lacking a backbone, invertebrates share many fundamental traits with other animals. They are multi-cellular, have no cell walls (a characteristic of plants), most have tissues (organized groups of cells), and all are heterotrophic, i.e., they cannot manufacture their own food and depend on other organisms for nutrition. Three groups of marine invertebrates that most of us will have seen but many of us will know little about are the sponges, the cnidarians and the echinoderms. Let’s learn more about these diverse, often colorful and always ecologically important animals..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074861" y="2171700"/>
            <a:ext cx="5019896" cy="3962400"/>
          </a:xfrm>
          <a:prstGeom prst="rect">
            <a:avLst/>
          </a:prstGeom>
          <a:solidFill>
            <a:srgbClr val="FFF5BC"/>
          </a:solidFill>
          <a:ln w="76200" cap="flat" cmpd="sng" algn="ctr">
            <a:solidFill>
              <a:srgbClr val="446079"/>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24001" y="1550284"/>
            <a:ext cx="5841453" cy="8475134"/>
            <a:chOff x="1524001" y="1583266"/>
            <a:chExt cx="5841453" cy="8475134"/>
          </a:xfrm>
          <a:solidFill>
            <a:srgbClr val="FFFFFF"/>
          </a:solidFill>
        </p:grpSpPr>
        <p:sp>
          <p:nvSpPr>
            <p:cNvPr id="10" name="Round Diagonal Corner Rectangle 9"/>
            <p:cNvSpPr/>
            <p:nvPr/>
          </p:nvSpPr>
          <p:spPr>
            <a:xfrm>
              <a:off x="1524001" y="1583266"/>
              <a:ext cx="5841453" cy="8449734"/>
            </a:xfrm>
            <a:prstGeom prst="round2Diag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6451600" y="9177867"/>
              <a:ext cx="913854" cy="880533"/>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594552" y="1172984"/>
            <a:ext cx="6763390"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2069797"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
        <p:nvSpPr>
          <p:cNvPr id="28" name="Rectangle 27"/>
          <p:cNvSpPr/>
          <p:nvPr/>
        </p:nvSpPr>
        <p:spPr>
          <a:xfrm>
            <a:off x="1977804" y="2599293"/>
            <a:ext cx="5019896" cy="4127500"/>
          </a:xfrm>
          <a:prstGeom prst="rect">
            <a:avLst/>
          </a:prstGeom>
          <a:solidFill>
            <a:srgbClr val="FFF5BC"/>
          </a:solidFill>
          <a:ln w="28575" cap="flat" cmpd="sng" algn="ctr">
            <a:solidFill>
              <a:srgbClr val="446079"/>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a:stretch>
            <a:fillRect/>
          </a:stretch>
        </p:blipFill>
        <p:spPr>
          <a:xfrm>
            <a:off x="3052326" y="2171700"/>
            <a:ext cx="2806254" cy="2101850"/>
          </a:xfrm>
          <a:prstGeom prst="rect">
            <a:avLst/>
          </a:prstGeom>
        </p:spPr>
      </p:pic>
      <p:sp>
        <p:nvSpPr>
          <p:cNvPr id="35" name="TextBox 34"/>
          <p:cNvSpPr txBox="1"/>
          <p:nvPr/>
        </p:nvSpPr>
        <p:spPr>
          <a:xfrm>
            <a:off x="2074861" y="4775200"/>
            <a:ext cx="4884739" cy="1107996"/>
          </a:xfrm>
          <a:prstGeom prst="rect">
            <a:avLst/>
          </a:prstGeom>
          <a:noFill/>
        </p:spPr>
        <p:txBody>
          <a:bodyPr wrap="square" rtlCol="0">
            <a:spAutoFit/>
          </a:bodyPr>
          <a:lstStyle/>
          <a:p>
            <a:r>
              <a:rPr lang="en-US" sz="1100" dirty="0" smtClean="0">
                <a:solidFill>
                  <a:schemeClr val="tx1">
                    <a:lumMod val="75000"/>
                    <a:lumOff val="25000"/>
                  </a:schemeClr>
                </a:solidFill>
                <a:latin typeface="Arial"/>
                <a:cs typeface="Arial"/>
              </a:rPr>
              <a:t>The Indian River Lagoon Species Inventory may be searched in a variety of ways to find appropriate information on over 3500 species of animals, plants, fungi and </a:t>
            </a:r>
            <a:r>
              <a:rPr lang="en-US" sz="1100" dirty="0" err="1" smtClean="0">
                <a:solidFill>
                  <a:schemeClr val="tx1">
                    <a:lumMod val="75000"/>
                    <a:lumOff val="25000"/>
                  </a:schemeClr>
                </a:solidFill>
                <a:latin typeface="Arial"/>
                <a:cs typeface="Arial"/>
              </a:rPr>
              <a:t>protists</a:t>
            </a:r>
            <a:r>
              <a:rPr lang="en-US" sz="1100" dirty="0" smtClean="0">
                <a:solidFill>
                  <a:schemeClr val="tx1">
                    <a:lumMod val="75000"/>
                    <a:lumOff val="25000"/>
                  </a:schemeClr>
                </a:solidFill>
                <a:latin typeface="Arial"/>
                <a:cs typeface="Arial"/>
              </a:rPr>
              <a:t> occurring in the IRL. Please explore the navigation bars to the left to find out which path works best for you and the information you seek.</a:t>
            </a:r>
          </a:p>
          <a:p>
            <a:endParaRPr lang="en-US" sz="1100" dirty="0">
              <a:solidFill>
                <a:schemeClr val="tx1">
                  <a:lumMod val="75000"/>
                  <a:lumOff val="25000"/>
                </a:schemeClr>
              </a:solidFill>
              <a:latin typeface="Arial"/>
              <a:cs typeface="Arial"/>
            </a:endParaRPr>
          </a:p>
        </p:txBody>
      </p:sp>
      <p:pic>
        <p:nvPicPr>
          <p:cNvPr id="43" name="Picture 42" descr="DragonflyBlkMang_190.jpg"/>
          <p:cNvPicPr>
            <a:picLocks noChangeAspect="1"/>
          </p:cNvPicPr>
          <p:nvPr/>
        </p:nvPicPr>
        <p:blipFill>
          <a:blip r:embed="rId5"/>
          <a:stretch>
            <a:fillRect/>
          </a:stretch>
        </p:blipFill>
        <p:spPr>
          <a:xfrm>
            <a:off x="3596640" y="4821936"/>
            <a:ext cx="579120" cy="414528"/>
          </a:xfrm>
          <a:prstGeom prst="rect">
            <a:avLst/>
          </a:prstGeom>
        </p:spPr>
      </p:pic>
      <p:grpSp>
        <p:nvGrpSpPr>
          <p:cNvPr id="46" name="Group 45"/>
          <p:cNvGrpSpPr/>
          <p:nvPr/>
        </p:nvGrpSpPr>
        <p:grpSpPr>
          <a:xfrm>
            <a:off x="-421448" y="7023100"/>
            <a:ext cx="7875801" cy="2298700"/>
            <a:chOff x="-421448" y="7023100"/>
            <a:chExt cx="7875801" cy="2298700"/>
          </a:xfrm>
        </p:grpSpPr>
        <p:sp>
          <p:nvSpPr>
            <p:cNvPr id="40" name="Rectangle 39"/>
            <p:cNvSpPr/>
            <p:nvPr/>
          </p:nvSpPr>
          <p:spPr>
            <a:xfrm>
              <a:off x="-421448" y="7023100"/>
              <a:ext cx="7875801" cy="2298700"/>
            </a:xfrm>
            <a:prstGeom prst="rect">
              <a:avLst/>
            </a:prstGeom>
            <a:solidFill>
              <a:srgbClr val="DBA5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Anhinga_190.jpg"/>
            <p:cNvPicPr>
              <a:picLocks noChangeAspect="1"/>
            </p:cNvPicPr>
            <p:nvPr/>
          </p:nvPicPr>
          <p:blipFill>
            <a:blip r:embed="rId6"/>
            <a:stretch>
              <a:fillRect/>
            </a:stretch>
          </p:blipFill>
          <p:spPr>
            <a:xfrm>
              <a:off x="-357948" y="7150985"/>
              <a:ext cx="2413000" cy="2019300"/>
            </a:xfrm>
            <a:prstGeom prst="rect">
              <a:avLst/>
            </a:prstGeom>
          </p:spPr>
        </p:pic>
        <p:pic>
          <p:nvPicPr>
            <p:cNvPr id="42" name="Picture 41" descr="FishSeagrass.jpg"/>
            <p:cNvPicPr>
              <a:picLocks noChangeAspect="1"/>
            </p:cNvPicPr>
            <p:nvPr/>
          </p:nvPicPr>
          <p:blipFill>
            <a:blip r:embed="rId7"/>
            <a:srcRect b="17188"/>
            <a:stretch>
              <a:fillRect/>
            </a:stretch>
          </p:blipFill>
          <p:spPr>
            <a:xfrm>
              <a:off x="4973857" y="7163685"/>
              <a:ext cx="2413000" cy="2019300"/>
            </a:xfrm>
            <a:prstGeom prst="rect">
              <a:avLst/>
            </a:prstGeom>
          </p:spPr>
        </p:pic>
        <p:pic>
          <p:nvPicPr>
            <p:cNvPr id="44" name="Picture 43" descr="DragonflyBlkMang_190.jpg"/>
            <p:cNvPicPr>
              <a:picLocks noChangeAspect="1"/>
            </p:cNvPicPr>
            <p:nvPr/>
          </p:nvPicPr>
          <p:blipFill>
            <a:blip r:embed="rId5"/>
            <a:stretch>
              <a:fillRect/>
            </a:stretch>
          </p:blipFill>
          <p:spPr>
            <a:xfrm>
              <a:off x="2133600" y="7150100"/>
              <a:ext cx="2773361" cy="2036827"/>
            </a:xfrm>
            <a:prstGeom prst="rect">
              <a:avLst/>
            </a:prstGeom>
          </p:spPr>
        </p:pic>
      </p:grpSp>
      <p:grpSp>
        <p:nvGrpSpPr>
          <p:cNvPr id="30" name="Group 29"/>
          <p:cNvGrpSpPr/>
          <p:nvPr/>
        </p:nvGrpSpPr>
        <p:grpSpPr>
          <a:xfrm>
            <a:off x="-949998" y="5736194"/>
            <a:ext cx="8926207" cy="1185306"/>
            <a:chOff x="-949998" y="7683501"/>
            <a:chExt cx="8926207" cy="990599"/>
          </a:xfrm>
        </p:grpSpPr>
        <p:sp>
          <p:nvSpPr>
            <p:cNvPr id="31" name="Rectangle 30"/>
            <p:cNvSpPr/>
            <p:nvPr/>
          </p:nvSpPr>
          <p:spPr>
            <a:xfrm>
              <a:off x="-949998" y="7683501"/>
              <a:ext cx="8926207" cy="990599"/>
            </a:xfrm>
            <a:prstGeom prst="rect">
              <a:avLst/>
            </a:prstGeom>
            <a:gradFill flip="none" rotWithShape="1">
              <a:gsLst>
                <a:gs pos="1000">
                  <a:srgbClr val="354520"/>
                </a:gs>
                <a:gs pos="35000">
                  <a:srgbClr val="FFFFFF"/>
                </a:gs>
              </a:gsLst>
              <a:lin ang="16200000" scaled="0"/>
              <a:tileRect/>
            </a:gradFill>
            <a:ln w="5715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96295" y="7772583"/>
              <a:ext cx="8368149" cy="797378"/>
            </a:xfrm>
            <a:prstGeom prst="rect">
              <a:avLst/>
            </a:prstGeom>
            <a:noFill/>
            <a:ln>
              <a:noFill/>
            </a:ln>
          </p:spPr>
          <p:txBody>
            <a:bodyPr wrap="square">
              <a:spAutoFit/>
            </a:bodyPr>
            <a:lstStyle/>
            <a:p>
              <a:r>
                <a:rPr lang="en-US" sz="1400" dirty="0" smtClean="0">
                  <a:noFill/>
                  <a:latin typeface="Arial"/>
                  <a:cs typeface="Arial"/>
                </a:rPr>
                <a:t>The Indian River Lagoon (IRL) Species Inventory may be searched in a variety of ways to find appropriate information on over 3,500 species of animals, plants, fungi and </a:t>
              </a:r>
              <a:r>
                <a:rPr lang="en-US" sz="1400" dirty="0" err="1" smtClean="0">
                  <a:noFill/>
                  <a:latin typeface="Arial"/>
                  <a:cs typeface="Arial"/>
                </a:rPr>
                <a:t>protists</a:t>
              </a:r>
              <a:r>
                <a:rPr lang="en-US" sz="1400" dirty="0" smtClean="0">
                  <a:noFill/>
                  <a:latin typeface="Arial"/>
                  <a:cs typeface="Arial"/>
                </a:rPr>
                <a:t> occurring in the IRL.  Please explore the navigation bars to the left to find out which path works best for you and the information you seek.</a:t>
              </a:r>
              <a:endParaRPr lang="en-US" sz="1400" dirty="0">
                <a:noFill/>
                <a:latin typeface="Arial"/>
                <a:cs typeface="Arial"/>
              </a:endParaRPr>
            </a:p>
          </p:txBody>
        </p:sp>
      </p:grpSp>
      <p:grpSp>
        <p:nvGrpSpPr>
          <p:cNvPr id="50" name="Group 49"/>
          <p:cNvGrpSpPr/>
          <p:nvPr/>
        </p:nvGrpSpPr>
        <p:grpSpPr>
          <a:xfrm>
            <a:off x="-103401" y="3584496"/>
            <a:ext cx="7875801" cy="2298700"/>
            <a:chOff x="-103401" y="3584496"/>
            <a:chExt cx="7875801" cy="2298700"/>
          </a:xfrm>
        </p:grpSpPr>
        <p:sp>
          <p:nvSpPr>
            <p:cNvPr id="45" name="Rectangle 44"/>
            <p:cNvSpPr/>
            <p:nvPr/>
          </p:nvSpPr>
          <p:spPr>
            <a:xfrm>
              <a:off x="-103401" y="3584496"/>
              <a:ext cx="7875801" cy="2298700"/>
            </a:xfrm>
            <a:prstGeom prst="rect">
              <a:avLst/>
            </a:prstGeom>
            <a:solidFill>
              <a:srgbClr val="DBA5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descr="HermitCrab_190.jpg"/>
            <p:cNvPicPr>
              <a:picLocks noChangeAspect="1"/>
            </p:cNvPicPr>
            <p:nvPr/>
          </p:nvPicPr>
          <p:blipFill>
            <a:blip r:embed="rId8"/>
            <a:stretch>
              <a:fillRect/>
            </a:stretch>
          </p:blipFill>
          <p:spPr>
            <a:xfrm>
              <a:off x="-28754" y="3736121"/>
              <a:ext cx="2420377" cy="2055079"/>
            </a:xfrm>
            <a:prstGeom prst="rect">
              <a:avLst/>
            </a:prstGeom>
          </p:spPr>
        </p:pic>
        <p:pic>
          <p:nvPicPr>
            <p:cNvPr id="48" name="Picture 47" descr="Racoon_190.jpg"/>
            <p:cNvPicPr>
              <a:picLocks noChangeAspect="1"/>
            </p:cNvPicPr>
            <p:nvPr/>
          </p:nvPicPr>
          <p:blipFill>
            <a:blip r:embed="rId9"/>
            <a:srcRect b="11590"/>
            <a:stretch>
              <a:fillRect/>
            </a:stretch>
          </p:blipFill>
          <p:spPr>
            <a:xfrm>
              <a:off x="2488428" y="3723421"/>
              <a:ext cx="2479786" cy="2042379"/>
            </a:xfrm>
            <a:prstGeom prst="rect">
              <a:avLst/>
            </a:prstGeom>
          </p:spPr>
        </p:pic>
        <p:pic>
          <p:nvPicPr>
            <p:cNvPr id="49" name="Picture 48" descr="Snale_190.jpg"/>
            <p:cNvPicPr>
              <a:picLocks noChangeAspect="1"/>
            </p:cNvPicPr>
            <p:nvPr/>
          </p:nvPicPr>
          <p:blipFill>
            <a:blip r:embed="rId10"/>
            <a:stretch>
              <a:fillRect/>
            </a:stretch>
          </p:blipFill>
          <p:spPr>
            <a:xfrm>
              <a:off x="5051175" y="3733800"/>
              <a:ext cx="2632325" cy="2032000"/>
            </a:xfrm>
            <a:prstGeom prst="rect">
              <a:avLst/>
            </a:prstGeom>
          </p:spPr>
        </p:pic>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99507"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1338828"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a:t>
            </a:r>
            <a:endParaRPr lang="en-US" sz="1050" dirty="0">
              <a:solidFill>
                <a:schemeClr val="tx1">
                  <a:lumMod val="75000"/>
                  <a:lumOff val="25000"/>
                </a:schemeClr>
              </a:solidFill>
            </a:endParaRPr>
          </a:p>
        </p:txBody>
      </p:sp>
      <p:sp>
        <p:nvSpPr>
          <p:cNvPr id="32" name="TextBox 31"/>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
        <p:nvSpPr>
          <p:cNvPr id="28" name="Rectangle 27"/>
          <p:cNvSpPr/>
          <p:nvPr/>
        </p:nvSpPr>
        <p:spPr>
          <a:xfrm>
            <a:off x="2683352" y="2082800"/>
            <a:ext cx="3903633" cy="369332"/>
          </a:xfrm>
          <a:prstGeom prst="rect">
            <a:avLst/>
          </a:prstGeom>
        </p:spPr>
        <p:txBody>
          <a:bodyPr wrap="none">
            <a:spAutoFit/>
          </a:bodyPr>
          <a:lstStyle/>
          <a:p>
            <a:r>
              <a:rPr lang="en-US" dirty="0" smtClean="0">
                <a:solidFill>
                  <a:srgbClr val="446079"/>
                </a:solidFill>
                <a:latin typeface="Bookman Old Style"/>
                <a:cs typeface="Bookman Old Style"/>
              </a:rPr>
              <a:t>The Indian River Lagoon Estuary </a:t>
            </a:r>
            <a:endParaRPr lang="en-US" dirty="0"/>
          </a:p>
        </p:txBody>
      </p:sp>
      <p:pic>
        <p:nvPicPr>
          <p:cNvPr id="31" name="Picture 30"/>
          <p:cNvPicPr>
            <a:picLocks noChangeAspect="1"/>
          </p:cNvPicPr>
          <p:nvPr/>
        </p:nvPicPr>
        <p:blipFill>
          <a:blip r:embed="rId3"/>
          <a:stretch>
            <a:fillRect/>
          </a:stretch>
        </p:blipFill>
        <p:spPr>
          <a:xfrm>
            <a:off x="2954903" y="2679700"/>
            <a:ext cx="3441700" cy="1778000"/>
          </a:xfrm>
          <a:prstGeom prst="rect">
            <a:avLst/>
          </a:prstGeom>
        </p:spPr>
      </p:pic>
      <p:sp>
        <p:nvSpPr>
          <p:cNvPr id="33" name="Rectangle 32"/>
          <p:cNvSpPr/>
          <p:nvPr/>
        </p:nvSpPr>
        <p:spPr>
          <a:xfrm>
            <a:off x="2053001" y="4749800"/>
            <a:ext cx="5041756" cy="2631489"/>
          </a:xfrm>
          <a:prstGeom prst="rect">
            <a:avLst/>
          </a:prstGeom>
        </p:spPr>
        <p:txBody>
          <a:bodyPr wrap="square">
            <a:spAutoFit/>
          </a:bodyPr>
          <a:lstStyle/>
          <a:p>
            <a:r>
              <a:rPr lang="en-US" sz="1100" dirty="0" smtClean="0">
                <a:solidFill>
                  <a:srgbClr val="404040"/>
                </a:solidFill>
                <a:latin typeface="Arial"/>
                <a:cs typeface="Arial"/>
              </a:rPr>
              <a:t>The Indian River Lagoon (IRL) estuary is part of the  longest barrier island complex in the United States, occupying  more than 30% of Florida's east coast.  The extent of the IRL system spans approximately 156 miles from Ponce de Leon Inlet in the Mosquito Lagoon to Jupiter Inlet near West Palm Beach.   </a:t>
            </a:r>
          </a:p>
          <a:p>
            <a:endParaRPr lang="en-US" sz="1100" dirty="0" smtClean="0">
              <a:solidFill>
                <a:srgbClr val="404040"/>
              </a:solidFill>
              <a:latin typeface="Arial"/>
              <a:cs typeface="Arial"/>
            </a:endParaRPr>
          </a:p>
          <a:p>
            <a:r>
              <a:rPr lang="en-US" sz="1100" dirty="0" smtClean="0">
                <a:solidFill>
                  <a:srgbClr val="404040"/>
                </a:solidFill>
                <a:latin typeface="Arial"/>
                <a:cs typeface="Arial"/>
              </a:rPr>
              <a:t>The IRL is a complex association of terrestrial, wetland and estuarine ecosystems which combine to create a complex ecosystem mosaic with high habitat diversity.  But the feature which helps distinguish the IRL system from other estuarine systems, and also accounts for much of the high biological diversity in the Indian River Lagoon, is its unique geographical location, which straddles the transition zone between colder temperate, and warmer sub-tropical biological provinces.  Here, as perhaps no where else in the continental United States, tropical and temperate species coexist and thrive.</a:t>
            </a:r>
          </a:p>
          <a:p>
            <a:endParaRPr lang="en-US" sz="1100" dirty="0" smtClean="0">
              <a:solidFill>
                <a:srgbClr val="404040"/>
              </a:solidFill>
              <a:latin typeface="Arial"/>
              <a:cs typeface="Arial"/>
            </a:endParaRPr>
          </a:p>
        </p:txBody>
      </p:sp>
      <p:sp>
        <p:nvSpPr>
          <p:cNvPr id="34" name="Rectangle 33"/>
          <p:cNvSpPr/>
          <p:nvPr/>
        </p:nvSpPr>
        <p:spPr>
          <a:xfrm>
            <a:off x="2091216" y="7291396"/>
            <a:ext cx="2302984" cy="1785104"/>
          </a:xfrm>
          <a:prstGeom prst="rect">
            <a:avLst/>
          </a:prstGeom>
        </p:spPr>
        <p:txBody>
          <a:bodyPr wrap="square">
            <a:spAutoFit/>
          </a:bodyPr>
          <a:lstStyle/>
          <a:p>
            <a:r>
              <a:rPr lang="en-US" sz="1100" dirty="0" smtClean="0">
                <a:solidFill>
                  <a:schemeClr val="tx1">
                    <a:lumMod val="75000"/>
                    <a:lumOff val="25000"/>
                  </a:schemeClr>
                </a:solidFill>
                <a:latin typeface="Arial"/>
                <a:cs typeface="Arial"/>
              </a:rPr>
              <a:t>The Indian River Lagoon System actually consists of 3 lagoons:  the Mosquito Lagoon which originates in Volusia County, the Banana River in Brevard County, and the Indian River Lagoon which spans nearly the entire coastal extent of Brevard, Indian River, St. Lucie and Martin Counties.</a:t>
            </a:r>
            <a:endParaRPr lang="en-US" sz="1100" dirty="0">
              <a:solidFill>
                <a:schemeClr val="tx1">
                  <a:lumMod val="75000"/>
                  <a:lumOff val="25000"/>
                </a:schemeClr>
              </a:solidFill>
              <a:latin typeface="Arial"/>
              <a:cs typeface="Arial"/>
            </a:endParaRPr>
          </a:p>
        </p:txBody>
      </p:sp>
      <p:pic>
        <p:nvPicPr>
          <p:cNvPr id="35" name="Picture 34"/>
          <p:cNvPicPr>
            <a:picLocks noChangeAspect="1"/>
          </p:cNvPicPr>
          <p:nvPr/>
        </p:nvPicPr>
        <p:blipFill>
          <a:blip r:embed="rId4"/>
          <a:stretch>
            <a:fillRect/>
          </a:stretch>
        </p:blipFill>
        <p:spPr>
          <a:xfrm>
            <a:off x="4549574" y="7384225"/>
            <a:ext cx="2330851" cy="47053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99507"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2484800"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What is a Lagoon? </a:t>
            </a:r>
            <a:endParaRPr lang="en-US" sz="1050" dirty="0">
              <a:solidFill>
                <a:schemeClr val="tx1">
                  <a:lumMod val="75000"/>
                  <a:lumOff val="25000"/>
                </a:schemeClr>
              </a:solidFill>
            </a:endParaRPr>
          </a:p>
        </p:txBody>
      </p:sp>
      <p:sp>
        <p:nvSpPr>
          <p:cNvPr id="28" name="Rectangle 27"/>
          <p:cNvSpPr/>
          <p:nvPr/>
        </p:nvSpPr>
        <p:spPr>
          <a:xfrm>
            <a:off x="3409772" y="2082800"/>
            <a:ext cx="2279603" cy="369332"/>
          </a:xfrm>
          <a:prstGeom prst="rect">
            <a:avLst/>
          </a:prstGeom>
        </p:spPr>
        <p:txBody>
          <a:bodyPr wrap="none">
            <a:spAutoFit/>
          </a:bodyPr>
          <a:lstStyle/>
          <a:p>
            <a:r>
              <a:rPr lang="en-US" dirty="0" smtClean="0">
                <a:solidFill>
                  <a:srgbClr val="446079"/>
                </a:solidFill>
                <a:latin typeface="Bookman Old Style"/>
                <a:cs typeface="Bookman Old Style"/>
              </a:rPr>
              <a:t>What is a Lagoon?</a:t>
            </a:r>
            <a:endParaRPr lang="en-US" dirty="0"/>
          </a:p>
        </p:txBody>
      </p:sp>
      <p:pic>
        <p:nvPicPr>
          <p:cNvPr id="27" name="Picture 26"/>
          <p:cNvPicPr>
            <a:picLocks noChangeAspect="1"/>
          </p:cNvPicPr>
          <p:nvPr/>
        </p:nvPicPr>
        <p:blipFill>
          <a:blip r:embed="rId3"/>
          <a:stretch>
            <a:fillRect/>
          </a:stretch>
        </p:blipFill>
        <p:spPr>
          <a:xfrm>
            <a:off x="2014095" y="2679700"/>
            <a:ext cx="4998256" cy="1981200"/>
          </a:xfrm>
          <a:prstGeom prst="rect">
            <a:avLst/>
          </a:prstGeom>
        </p:spPr>
      </p:pic>
      <p:sp>
        <p:nvSpPr>
          <p:cNvPr id="30" name="Rectangle 29"/>
          <p:cNvSpPr/>
          <p:nvPr/>
        </p:nvSpPr>
        <p:spPr>
          <a:xfrm>
            <a:off x="2108100" y="5041900"/>
            <a:ext cx="4724499" cy="1446550"/>
          </a:xfrm>
          <a:prstGeom prst="rect">
            <a:avLst/>
          </a:prstGeom>
        </p:spPr>
        <p:txBody>
          <a:bodyPr wrap="square">
            <a:spAutoFit/>
          </a:bodyPr>
          <a:lstStyle/>
          <a:p>
            <a:r>
              <a:rPr lang="en-US" sz="1100" dirty="0" smtClean="0">
                <a:solidFill>
                  <a:schemeClr val="tx1">
                    <a:lumMod val="75000"/>
                    <a:lumOff val="25000"/>
                  </a:schemeClr>
                </a:solidFill>
                <a:latin typeface="Arial"/>
                <a:cs typeface="Arial"/>
              </a:rPr>
              <a:t>Lagoons are shallow coastal bodies of water separated from the ocean by a series of barrier islands which lie parallel to the shoreline.  Inlets, either natural or man-made, cut through barrier islands and permit tidal currents to transport water into and out of the  lagoons.  Because lagoons are characteristically shallow, they are strongly influenced by precipitation and evaporation, which results in fluctuating water temperature and salinity.  Lagoons can also be fragile ecosystems susceptible to pollution effects from municipal, industrial and agricultural runoff.  </a:t>
            </a:r>
            <a:endParaRPr lang="en-US" sz="1100" dirty="0">
              <a:solidFill>
                <a:schemeClr val="tx1">
                  <a:lumMod val="75000"/>
                  <a:lumOff val="25000"/>
                </a:schemeClr>
              </a:solidFill>
              <a:latin typeface="Arial"/>
              <a:cs typeface="Arial"/>
            </a:endParaRPr>
          </a:p>
        </p:txBody>
      </p:sp>
      <p:sp>
        <p:nvSpPr>
          <p:cNvPr id="32" name="TextBox 31"/>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99507"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2634054"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What is Biodiversity? </a:t>
            </a:r>
            <a:endParaRPr lang="en-US" sz="1050" dirty="0">
              <a:solidFill>
                <a:schemeClr val="tx1">
                  <a:lumMod val="75000"/>
                  <a:lumOff val="25000"/>
                </a:schemeClr>
              </a:solidFill>
            </a:endParaRPr>
          </a:p>
        </p:txBody>
      </p:sp>
      <p:sp>
        <p:nvSpPr>
          <p:cNvPr id="28" name="Rectangle 27"/>
          <p:cNvSpPr/>
          <p:nvPr/>
        </p:nvSpPr>
        <p:spPr>
          <a:xfrm>
            <a:off x="3371672" y="2082800"/>
            <a:ext cx="2588657" cy="369332"/>
          </a:xfrm>
          <a:prstGeom prst="rect">
            <a:avLst/>
          </a:prstGeom>
        </p:spPr>
        <p:txBody>
          <a:bodyPr wrap="none">
            <a:spAutoFit/>
          </a:bodyPr>
          <a:lstStyle/>
          <a:p>
            <a:r>
              <a:rPr lang="en-US" dirty="0" smtClean="0">
                <a:solidFill>
                  <a:srgbClr val="446079"/>
                </a:solidFill>
                <a:latin typeface="Bookman Old Style"/>
                <a:cs typeface="Bookman Old Style"/>
              </a:rPr>
              <a:t>What is Biodiversity?</a:t>
            </a:r>
            <a:endParaRPr lang="en-US" dirty="0"/>
          </a:p>
        </p:txBody>
      </p:sp>
      <p:sp>
        <p:nvSpPr>
          <p:cNvPr id="33" name="Rectangle 32"/>
          <p:cNvSpPr/>
          <p:nvPr/>
        </p:nvSpPr>
        <p:spPr>
          <a:xfrm>
            <a:off x="2141757" y="2605244"/>
            <a:ext cx="4953000" cy="5678479"/>
          </a:xfrm>
          <a:prstGeom prst="rect">
            <a:avLst/>
          </a:prstGeom>
        </p:spPr>
        <p:txBody>
          <a:bodyPr wrap="square">
            <a:spAutoFit/>
          </a:bodyPr>
          <a:lstStyle/>
          <a:p>
            <a:r>
              <a:rPr lang="en-US" sz="1100" b="1" dirty="0" smtClean="0">
                <a:solidFill>
                  <a:srgbClr val="446079"/>
                </a:solidFill>
                <a:latin typeface="Arial"/>
                <a:cs typeface="Arial"/>
              </a:rPr>
              <a:t>The Problem: Loss of Species</a:t>
            </a:r>
          </a:p>
          <a:p>
            <a:endParaRPr lang="en-US" sz="1100" b="1" dirty="0" smtClean="0">
              <a:solidFill>
                <a:schemeClr val="tx1">
                  <a:lumMod val="75000"/>
                  <a:lumOff val="25000"/>
                </a:schemeClr>
              </a:solidFill>
              <a:latin typeface="Arial"/>
              <a:cs typeface="Arial"/>
            </a:endParaRPr>
          </a:p>
          <a:p>
            <a:r>
              <a:rPr lang="en-US" sz="1100" b="1" dirty="0" smtClean="0">
                <a:solidFill>
                  <a:schemeClr val="tx1">
                    <a:lumMod val="75000"/>
                    <a:lumOff val="25000"/>
                  </a:schemeClr>
                </a:solidFill>
                <a:latin typeface="Arial"/>
                <a:cs typeface="Arial"/>
              </a:rPr>
              <a:t>By the early 1980s, scientists around the world had begun to recognize that species extinctions were occurring on a global scale.  The rate of these extinctions rivaled, or surpassed, those of the Cretaceous period 65 million years ago when many species, including the dinosaurs became extinct. The crisis facing species today differs in one fundamental way from any other extinction events: all other cases of mass extinction throughout global history have come about as the result of climatic change, a natural geological change or some cataclysmic event. The present crisis, however, is being driven by human influences. Throughout the 1980s and early 1990s, the scientific community, the media, the public, and governmental agencies worldwide began working to preserve the biological diversity of terrestrial systems.  Issues such as deforestation of tropical forests, overdevelopment, overexploitation of species, pollution, habitat loss, invasions by introduced species, and other issues which addressed habitat preservation and conservation were brought into public focus.  However, maintaining the biological diversity of marine and estuarine systems was largely overlooked throughout the 1980s, even though it was generally accepted that marine systems are far more species rich and have greater ecosystem diversity than terrestrial systems.  Representatives from 32 of the 33 known animal phyla can be found in ocean and coastal waters. Of these, 15 phyla occur exclusively in estuarine or marine environments.</a:t>
            </a:r>
          </a:p>
          <a:p>
            <a:r>
              <a:rPr lang="en-US" sz="1100" b="1" dirty="0" smtClean="0">
                <a:solidFill>
                  <a:schemeClr val="tx1">
                    <a:lumMod val="75000"/>
                    <a:lumOff val="25000"/>
                  </a:schemeClr>
                </a:solidFill>
                <a:latin typeface="Arial"/>
                <a:cs typeface="Arial"/>
              </a:rPr>
              <a:t> </a:t>
            </a:r>
            <a:r>
              <a:rPr lang="en-US" sz="1100" b="1" dirty="0" smtClean="0">
                <a:solidFill>
                  <a:srgbClr val="446079"/>
                </a:solidFill>
                <a:latin typeface="Arial"/>
                <a:cs typeface="Arial"/>
              </a:rPr>
              <a:t>Defining Biodiversity:</a:t>
            </a:r>
          </a:p>
          <a:p>
            <a:endParaRPr lang="en-US" sz="1100" b="1" dirty="0" smtClean="0">
              <a:solidFill>
                <a:schemeClr val="tx1">
                  <a:lumMod val="75000"/>
                  <a:lumOff val="25000"/>
                </a:schemeClr>
              </a:solidFill>
              <a:latin typeface="Arial"/>
              <a:cs typeface="Arial"/>
            </a:endParaRPr>
          </a:p>
          <a:p>
            <a:r>
              <a:rPr lang="en-US" sz="1100" b="1" dirty="0" smtClean="0">
                <a:solidFill>
                  <a:schemeClr val="tx1">
                    <a:lumMod val="75000"/>
                    <a:lumOff val="25000"/>
                  </a:schemeClr>
                </a:solidFill>
                <a:latin typeface="Arial"/>
                <a:cs typeface="Arial"/>
              </a:rPr>
              <a:t>The vast wealth of life on earth is unified by a common strand: DNA. All living things owe their forms and functions to the molecular makeup of their DNA. But perhaps more intriguing than life's unity is its immense diversity. Biological diversity - biodiversity - is one of the central themes of conservation. But </a:t>
            </a:r>
            <a:r>
              <a:rPr lang="en-US" sz="1100" b="1" dirty="0" err="1" smtClean="0">
                <a:solidFill>
                  <a:schemeClr val="tx1">
                    <a:lumMod val="75000"/>
                    <a:lumOff val="25000"/>
                  </a:schemeClr>
                </a:solidFill>
                <a:latin typeface="Arial"/>
                <a:cs typeface="Arial"/>
              </a:rPr>
              <a:t>w</a:t>
            </a:r>
            <a:r>
              <a:rPr lang="en-US" sz="1100" b="1" dirty="0" smtClean="0">
                <a:solidFill>
                  <a:schemeClr val="tx1">
                    <a:lumMod val="75000"/>
                    <a:lumOff val="25000"/>
                  </a:schemeClr>
                </a:solidFill>
                <a:latin typeface="Arial"/>
                <a:cs typeface="Arial"/>
              </a:rPr>
              <a:t>	</a:t>
            </a:r>
          </a:p>
        </p:txBody>
      </p:sp>
      <p:sp>
        <p:nvSpPr>
          <p:cNvPr id="30" name="TextBox 29"/>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99507"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057247"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Documented IRL Biodiversity </a:t>
            </a:r>
            <a:endParaRPr lang="en-US" sz="1050" dirty="0">
              <a:solidFill>
                <a:schemeClr val="tx1">
                  <a:lumMod val="75000"/>
                  <a:lumOff val="25000"/>
                </a:schemeClr>
              </a:solidFill>
            </a:endParaRPr>
          </a:p>
        </p:txBody>
      </p:sp>
      <p:sp>
        <p:nvSpPr>
          <p:cNvPr id="28" name="Rectangle 27"/>
          <p:cNvSpPr/>
          <p:nvPr/>
        </p:nvSpPr>
        <p:spPr>
          <a:xfrm>
            <a:off x="2728944" y="2171700"/>
            <a:ext cx="3743859" cy="1138773"/>
          </a:xfrm>
          <a:prstGeom prst="rect">
            <a:avLst/>
          </a:prstGeom>
        </p:spPr>
        <p:txBody>
          <a:bodyPr wrap="none">
            <a:spAutoFit/>
          </a:bodyPr>
          <a:lstStyle/>
          <a:p>
            <a:r>
              <a:rPr lang="en-US" dirty="0" smtClean="0">
                <a:solidFill>
                  <a:srgbClr val="446079"/>
                </a:solidFill>
                <a:latin typeface="Bookman Old Style"/>
                <a:cs typeface="Bookman Old Style"/>
              </a:rPr>
              <a:t>Documented Biodiversity in the</a:t>
            </a:r>
          </a:p>
          <a:p>
            <a:r>
              <a:rPr lang="en-US" dirty="0" smtClean="0">
                <a:solidFill>
                  <a:srgbClr val="446079"/>
                </a:solidFill>
                <a:latin typeface="Bookman Old Style"/>
                <a:cs typeface="Bookman Old Style"/>
              </a:rPr>
              <a:t>         Indian River Lagoon </a:t>
            </a:r>
          </a:p>
          <a:p>
            <a:endParaRPr lang="en-US" dirty="0" smtClean="0">
              <a:solidFill>
                <a:srgbClr val="446079"/>
              </a:solidFill>
              <a:latin typeface="Bookman Old Style"/>
              <a:cs typeface="Bookman Old Style"/>
            </a:endParaRPr>
          </a:p>
          <a:p>
            <a:r>
              <a:rPr lang="en-US" sz="1400" dirty="0" smtClean="0">
                <a:solidFill>
                  <a:srgbClr val="446079"/>
                </a:solidFill>
                <a:latin typeface="Bookman Old Style"/>
                <a:cs typeface="Bookman Old Style"/>
              </a:rPr>
              <a:t>         (based on Swain et al. 1995)*</a:t>
            </a:r>
            <a:endParaRPr lang="en-US" sz="1400" dirty="0"/>
          </a:p>
        </p:txBody>
      </p:sp>
      <p:pic>
        <p:nvPicPr>
          <p:cNvPr id="30" name="Picture 29"/>
          <p:cNvPicPr>
            <a:picLocks noChangeAspect="1"/>
          </p:cNvPicPr>
          <p:nvPr/>
        </p:nvPicPr>
        <p:blipFill>
          <a:blip r:embed="rId4"/>
          <a:stretch>
            <a:fillRect/>
          </a:stretch>
        </p:blipFill>
        <p:spPr>
          <a:xfrm>
            <a:off x="3479800" y="3695700"/>
            <a:ext cx="2032000" cy="2079625"/>
          </a:xfrm>
          <a:prstGeom prst="rect">
            <a:avLst/>
          </a:prstGeom>
        </p:spPr>
      </p:pic>
      <p:sp>
        <p:nvSpPr>
          <p:cNvPr id="32" name="Rectangle 31"/>
          <p:cNvSpPr/>
          <p:nvPr/>
        </p:nvSpPr>
        <p:spPr>
          <a:xfrm>
            <a:off x="2154716" y="6020852"/>
            <a:ext cx="4927600" cy="1277273"/>
          </a:xfrm>
          <a:prstGeom prst="rect">
            <a:avLst/>
          </a:prstGeom>
        </p:spPr>
        <p:txBody>
          <a:bodyPr wrap="square">
            <a:spAutoFit/>
          </a:bodyPr>
          <a:lstStyle/>
          <a:p>
            <a:r>
              <a:rPr lang="en-US" sz="1100" dirty="0" smtClean="0">
                <a:solidFill>
                  <a:schemeClr val="tx1">
                    <a:lumMod val="75000"/>
                    <a:lumOff val="25000"/>
                  </a:schemeClr>
                </a:solidFill>
                <a:latin typeface="Arial"/>
                <a:cs typeface="Arial"/>
              </a:rPr>
              <a:t>The original IRL Species Inventory, first compiled in 1995, listed a total of 2493 different species of plants, animals and </a:t>
            </a:r>
            <a:r>
              <a:rPr lang="en-US" sz="1100" dirty="0" err="1" smtClean="0">
                <a:solidFill>
                  <a:schemeClr val="tx1">
                    <a:lumMod val="75000"/>
                    <a:lumOff val="25000"/>
                  </a:schemeClr>
                </a:solidFill>
                <a:latin typeface="Arial"/>
                <a:cs typeface="Arial"/>
              </a:rPr>
              <a:t>protists</a:t>
            </a:r>
            <a:r>
              <a:rPr lang="en-US" sz="1100" dirty="0" smtClean="0">
                <a:solidFill>
                  <a:schemeClr val="tx1">
                    <a:lumMod val="75000"/>
                    <a:lumOff val="25000"/>
                  </a:schemeClr>
                </a:solidFill>
                <a:latin typeface="Arial"/>
                <a:cs typeface="Arial"/>
              </a:rPr>
              <a:t>.  Of these, animals comprised the greatest proportion of species in the Inventory (71.4%), with 1779 species grouped into 20 phyla.  Plants were grouped into 4 phyla, consisting of 289 different species;  and the </a:t>
            </a:r>
            <a:r>
              <a:rPr lang="en-US" sz="1100" dirty="0" err="1" smtClean="0">
                <a:solidFill>
                  <a:schemeClr val="tx1">
                    <a:lumMod val="75000"/>
                    <a:lumOff val="25000"/>
                  </a:schemeClr>
                </a:solidFill>
                <a:latin typeface="Arial"/>
                <a:cs typeface="Arial"/>
              </a:rPr>
              <a:t>Protista</a:t>
            </a:r>
            <a:r>
              <a:rPr lang="en-US" sz="1100" dirty="0" smtClean="0">
                <a:solidFill>
                  <a:schemeClr val="tx1">
                    <a:lumMod val="75000"/>
                    <a:lumOff val="25000"/>
                  </a:schemeClr>
                </a:solidFill>
                <a:latin typeface="Arial"/>
                <a:cs typeface="Arial"/>
              </a:rPr>
              <a:t> (17.0%) consisted of 425 species in 4 </a:t>
            </a:r>
            <a:r>
              <a:rPr lang="en-US" sz="1100" dirty="0" err="1" smtClean="0">
                <a:solidFill>
                  <a:schemeClr val="tx1">
                    <a:lumMod val="75000"/>
                    <a:lumOff val="25000"/>
                  </a:schemeClr>
                </a:solidFill>
                <a:latin typeface="Arial"/>
                <a:cs typeface="Arial"/>
              </a:rPr>
              <a:t>phlya</a:t>
            </a:r>
            <a:r>
              <a:rPr lang="en-US" sz="1100" dirty="0" smtClean="0">
                <a:solidFill>
                  <a:schemeClr val="tx1">
                    <a:lumMod val="75000"/>
                    <a:lumOff val="25000"/>
                  </a:schemeClr>
                </a:solidFill>
                <a:latin typeface="Arial"/>
                <a:cs typeface="Arial"/>
              </a:rPr>
              <a:t>.  No data are available for Kingdoms </a:t>
            </a:r>
            <a:r>
              <a:rPr lang="en-US" sz="1100" dirty="0" err="1" smtClean="0">
                <a:solidFill>
                  <a:schemeClr val="tx1">
                    <a:lumMod val="75000"/>
                    <a:lumOff val="25000"/>
                  </a:schemeClr>
                </a:solidFill>
                <a:latin typeface="Arial"/>
                <a:cs typeface="Arial"/>
              </a:rPr>
              <a:t>Monera</a:t>
            </a:r>
            <a:r>
              <a:rPr lang="en-US" sz="1100" dirty="0" smtClean="0">
                <a:solidFill>
                  <a:schemeClr val="tx1">
                    <a:lumMod val="75000"/>
                    <a:lumOff val="25000"/>
                  </a:schemeClr>
                </a:solidFill>
                <a:latin typeface="Arial"/>
                <a:cs typeface="Arial"/>
              </a:rPr>
              <a:t> (bacteria) and Fungi (fungus).	</a:t>
            </a:r>
          </a:p>
        </p:txBody>
      </p:sp>
      <p:sp>
        <p:nvSpPr>
          <p:cNvPr id="34" name="Rectangle 33"/>
          <p:cNvSpPr/>
          <p:nvPr/>
        </p:nvSpPr>
        <p:spPr>
          <a:xfrm>
            <a:off x="2661097" y="7467600"/>
            <a:ext cx="3886200" cy="1954381"/>
          </a:xfrm>
          <a:prstGeom prst="rect">
            <a:avLst/>
          </a:prstGeom>
        </p:spPr>
        <p:txBody>
          <a:bodyPr>
            <a:spAutoFit/>
          </a:bodyPr>
          <a:lstStyle/>
          <a:p>
            <a:r>
              <a:rPr lang="en-US" sz="1100" dirty="0" smtClean="0">
                <a:solidFill>
                  <a:schemeClr val="tx1">
                    <a:lumMod val="75000"/>
                    <a:lumOff val="25000"/>
                  </a:schemeClr>
                </a:solidFill>
                <a:latin typeface="Arial"/>
                <a:cs typeface="Arial"/>
              </a:rPr>
              <a:t>* "There is no doubt that some </a:t>
            </a:r>
            <a:r>
              <a:rPr lang="en-US" sz="1100" dirty="0" err="1" smtClean="0">
                <a:solidFill>
                  <a:schemeClr val="tx1">
                    <a:lumMod val="75000"/>
                    <a:lumOff val="25000"/>
                  </a:schemeClr>
                </a:solidFill>
                <a:latin typeface="Arial"/>
                <a:cs typeface="Arial"/>
              </a:rPr>
              <a:t>taxa</a:t>
            </a:r>
            <a:r>
              <a:rPr lang="en-US" sz="1100" dirty="0" smtClean="0">
                <a:solidFill>
                  <a:schemeClr val="tx1">
                    <a:lumMod val="75000"/>
                    <a:lumOff val="25000"/>
                  </a:schemeClr>
                </a:solidFill>
                <a:latin typeface="Arial"/>
                <a:cs typeface="Arial"/>
              </a:rPr>
              <a:t> are more complete and thoroughly documented than others........  </a:t>
            </a:r>
            <a:r>
              <a:rPr lang="en-US" sz="1100" dirty="0" err="1" smtClean="0">
                <a:solidFill>
                  <a:schemeClr val="tx1">
                    <a:lumMod val="75000"/>
                    <a:lumOff val="25000"/>
                  </a:schemeClr>
                </a:solidFill>
                <a:latin typeface="Arial"/>
                <a:cs typeface="Arial"/>
              </a:rPr>
              <a:t>Taxa</a:t>
            </a:r>
            <a:r>
              <a:rPr lang="en-US" sz="1100" dirty="0" smtClean="0">
                <a:solidFill>
                  <a:schemeClr val="tx1">
                    <a:lumMod val="75000"/>
                    <a:lumOff val="25000"/>
                  </a:schemeClr>
                </a:solidFill>
                <a:latin typeface="Arial"/>
                <a:cs typeface="Arial"/>
              </a:rPr>
              <a:t> for which contributors had a high degree of confidence with complete lists include fishes, birds, mollusks, </a:t>
            </a:r>
            <a:r>
              <a:rPr lang="en-US" sz="1100" dirty="0" err="1" smtClean="0">
                <a:solidFill>
                  <a:schemeClr val="tx1">
                    <a:lumMod val="75000"/>
                    <a:lumOff val="25000"/>
                  </a:schemeClr>
                </a:solidFill>
                <a:latin typeface="Arial"/>
                <a:cs typeface="Arial"/>
              </a:rPr>
              <a:t>chrysophytes</a:t>
            </a:r>
            <a:r>
              <a:rPr lang="en-US" sz="1100" dirty="0" smtClean="0">
                <a:solidFill>
                  <a:schemeClr val="tx1">
                    <a:lumMod val="75000"/>
                    <a:lumOff val="25000"/>
                  </a:schemeClr>
                </a:solidFill>
                <a:latin typeface="Arial"/>
                <a:cs typeface="Arial"/>
              </a:rPr>
              <a:t>, </a:t>
            </a:r>
            <a:r>
              <a:rPr lang="en-US" sz="1100" dirty="0" err="1" smtClean="0">
                <a:solidFill>
                  <a:schemeClr val="tx1">
                    <a:lumMod val="75000"/>
                    <a:lumOff val="25000"/>
                  </a:schemeClr>
                </a:solidFill>
                <a:latin typeface="Arial"/>
                <a:cs typeface="Arial"/>
              </a:rPr>
              <a:t>dinoflagellates</a:t>
            </a:r>
            <a:r>
              <a:rPr lang="en-US" sz="1100" dirty="0" smtClean="0">
                <a:solidFill>
                  <a:schemeClr val="tx1">
                    <a:lumMod val="75000"/>
                    <a:lumOff val="25000"/>
                  </a:schemeClr>
                </a:solidFill>
                <a:latin typeface="Arial"/>
                <a:cs typeface="Arial"/>
              </a:rPr>
              <a:t>, </a:t>
            </a:r>
            <a:r>
              <a:rPr lang="en-US" sz="1100" dirty="0" err="1" smtClean="0">
                <a:solidFill>
                  <a:schemeClr val="tx1">
                    <a:lumMod val="75000"/>
                    <a:lumOff val="25000"/>
                  </a:schemeClr>
                </a:solidFill>
                <a:latin typeface="Arial"/>
                <a:cs typeface="Arial"/>
              </a:rPr>
              <a:t>rhizopods</a:t>
            </a:r>
            <a:r>
              <a:rPr lang="en-US" sz="1100" dirty="0" smtClean="0">
                <a:solidFill>
                  <a:schemeClr val="tx1">
                    <a:lumMod val="75000"/>
                    <a:lumOff val="25000"/>
                  </a:schemeClr>
                </a:solidFill>
                <a:latin typeface="Arial"/>
                <a:cs typeface="Arial"/>
              </a:rPr>
              <a:t>, </a:t>
            </a:r>
            <a:r>
              <a:rPr lang="en-US" sz="1100" dirty="0" err="1" smtClean="0">
                <a:solidFill>
                  <a:schemeClr val="tx1">
                    <a:lumMod val="75000"/>
                    <a:lumOff val="25000"/>
                  </a:schemeClr>
                </a:solidFill>
                <a:latin typeface="Arial"/>
                <a:cs typeface="Arial"/>
              </a:rPr>
              <a:t>ectoprocts</a:t>
            </a:r>
            <a:r>
              <a:rPr lang="en-US" sz="1100" dirty="0" smtClean="0">
                <a:solidFill>
                  <a:schemeClr val="tx1">
                    <a:lumMod val="75000"/>
                    <a:lumOff val="25000"/>
                  </a:schemeClr>
                </a:solidFill>
                <a:latin typeface="Arial"/>
                <a:cs typeface="Arial"/>
              </a:rPr>
              <a:t>, </a:t>
            </a:r>
            <a:r>
              <a:rPr lang="en-US" sz="1100" dirty="0" err="1" smtClean="0">
                <a:solidFill>
                  <a:schemeClr val="tx1">
                    <a:lumMod val="75000"/>
                    <a:lumOff val="25000"/>
                  </a:schemeClr>
                </a:solidFill>
                <a:latin typeface="Arial"/>
                <a:cs typeface="Arial"/>
              </a:rPr>
              <a:t>sipunculids</a:t>
            </a:r>
            <a:r>
              <a:rPr lang="en-US" sz="1100" dirty="0" smtClean="0">
                <a:solidFill>
                  <a:schemeClr val="tx1">
                    <a:lumMod val="75000"/>
                    <a:lumOff val="25000"/>
                  </a:schemeClr>
                </a:solidFill>
                <a:latin typeface="Arial"/>
                <a:cs typeface="Arial"/>
              </a:rPr>
              <a:t>, echinoderms, and mammals.  Other taxonomic groups, including vascular plants, amphibians and reptiles, and marine </a:t>
            </a:r>
            <a:r>
              <a:rPr lang="en-US" sz="1100" dirty="0" err="1" smtClean="0">
                <a:solidFill>
                  <a:schemeClr val="tx1">
                    <a:lumMod val="75000"/>
                    <a:lumOff val="25000"/>
                  </a:schemeClr>
                </a:solidFill>
                <a:latin typeface="Arial"/>
                <a:cs typeface="Arial"/>
              </a:rPr>
              <a:t>macroalgae</a:t>
            </a:r>
            <a:r>
              <a:rPr lang="en-US" sz="1100" dirty="0" smtClean="0">
                <a:solidFill>
                  <a:schemeClr val="tx1">
                    <a:lumMod val="75000"/>
                    <a:lumOff val="25000"/>
                  </a:schemeClr>
                </a:solidFill>
                <a:latin typeface="Arial"/>
                <a:cs typeface="Arial"/>
              </a:rPr>
              <a:t> are relatively complete but could benefit from increased sampling over wider areas of the lagoon.  Other </a:t>
            </a:r>
            <a:r>
              <a:rPr lang="en-US" sz="1100" dirty="0" err="1" smtClean="0">
                <a:solidFill>
                  <a:schemeClr val="tx1">
                    <a:lumMod val="75000"/>
                    <a:lumOff val="25000"/>
                  </a:schemeClr>
                </a:solidFill>
                <a:latin typeface="Arial"/>
                <a:cs typeface="Arial"/>
              </a:rPr>
              <a:t>taxa</a:t>
            </a:r>
            <a:r>
              <a:rPr lang="en-US" sz="1100" dirty="0" smtClean="0">
                <a:solidFill>
                  <a:schemeClr val="tx1">
                    <a:lumMod val="75000"/>
                    <a:lumOff val="25000"/>
                  </a:schemeClr>
                </a:solidFill>
                <a:latin typeface="Arial"/>
                <a:cs typeface="Arial"/>
              </a:rPr>
              <a:t> are, at the very best, partial lists, for example sponges and </a:t>
            </a:r>
            <a:r>
              <a:rPr lang="en-US" sz="1100" dirty="0" err="1" smtClean="0">
                <a:solidFill>
                  <a:schemeClr val="tx1">
                    <a:lumMod val="75000"/>
                    <a:lumOff val="25000"/>
                  </a:schemeClr>
                </a:solidFill>
                <a:latin typeface="Arial"/>
                <a:cs typeface="Arial"/>
              </a:rPr>
              <a:t>chaetognaths</a:t>
            </a:r>
            <a:r>
              <a:rPr lang="en-US" sz="1100" dirty="0" smtClean="0">
                <a:solidFill>
                  <a:schemeClr val="tx1">
                    <a:lumMod val="75000"/>
                    <a:lumOff val="25000"/>
                  </a:schemeClr>
                </a:solidFill>
                <a:latin typeface="Arial"/>
                <a:cs typeface="Arial"/>
              </a:rPr>
              <a:t>. "  (Swain et al. 1995)	</a:t>
            </a:r>
          </a:p>
        </p:txBody>
      </p:sp>
      <p:sp>
        <p:nvSpPr>
          <p:cNvPr id="33" name="TextBox 32"/>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99507"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2634054"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Plant Biodiversity </a:t>
            </a:r>
            <a:endParaRPr lang="en-US" sz="1050" dirty="0">
              <a:solidFill>
                <a:schemeClr val="tx1">
                  <a:lumMod val="75000"/>
                  <a:lumOff val="25000"/>
                </a:schemeClr>
              </a:solidFill>
            </a:endParaRPr>
          </a:p>
        </p:txBody>
      </p:sp>
      <p:sp>
        <p:nvSpPr>
          <p:cNvPr id="28" name="Rectangle 27"/>
          <p:cNvSpPr/>
          <p:nvPr/>
        </p:nvSpPr>
        <p:spPr>
          <a:xfrm>
            <a:off x="2728944" y="2171700"/>
            <a:ext cx="2920579" cy="861774"/>
          </a:xfrm>
          <a:prstGeom prst="rect">
            <a:avLst/>
          </a:prstGeom>
        </p:spPr>
        <p:txBody>
          <a:bodyPr wrap="none">
            <a:spAutoFit/>
          </a:bodyPr>
          <a:lstStyle/>
          <a:p>
            <a:r>
              <a:rPr lang="en-US" dirty="0" smtClean="0">
                <a:solidFill>
                  <a:srgbClr val="446079"/>
                </a:solidFill>
                <a:latin typeface="Bookman Old Style"/>
                <a:cs typeface="Bookman Old Style"/>
              </a:rPr>
              <a:t>IRL Animal Biodiversity</a:t>
            </a:r>
          </a:p>
          <a:p>
            <a:endParaRPr lang="en-US" dirty="0" smtClean="0">
              <a:solidFill>
                <a:srgbClr val="446079"/>
              </a:solidFill>
              <a:latin typeface="Bookman Old Style"/>
              <a:cs typeface="Bookman Old Style"/>
            </a:endParaRPr>
          </a:p>
          <a:p>
            <a:r>
              <a:rPr lang="en-US" sz="1400" dirty="0" smtClean="0">
                <a:solidFill>
                  <a:srgbClr val="446079"/>
                </a:solidFill>
                <a:latin typeface="Bookman Old Style"/>
                <a:cs typeface="Bookman Old Style"/>
              </a:rPr>
              <a:t> (based on Swain et al. 1995)*</a:t>
            </a:r>
            <a:endParaRPr lang="en-US" sz="1400" dirty="0"/>
          </a:p>
        </p:txBody>
      </p:sp>
      <p:pic>
        <p:nvPicPr>
          <p:cNvPr id="31" name="Picture 30"/>
          <p:cNvPicPr>
            <a:picLocks noChangeAspect="1"/>
          </p:cNvPicPr>
          <p:nvPr/>
        </p:nvPicPr>
        <p:blipFill>
          <a:blip r:embed="rId4"/>
          <a:stretch>
            <a:fillRect/>
          </a:stretch>
        </p:blipFill>
        <p:spPr>
          <a:xfrm>
            <a:off x="2614644" y="3416300"/>
            <a:ext cx="3566265" cy="2087076"/>
          </a:xfrm>
          <a:prstGeom prst="rect">
            <a:avLst/>
          </a:prstGeom>
        </p:spPr>
      </p:pic>
      <p:sp>
        <p:nvSpPr>
          <p:cNvPr id="33" name="Rectangle 32"/>
          <p:cNvSpPr/>
          <p:nvPr/>
        </p:nvSpPr>
        <p:spPr>
          <a:xfrm>
            <a:off x="2614644" y="5767863"/>
            <a:ext cx="3886200" cy="3647152"/>
          </a:xfrm>
          <a:prstGeom prst="rect">
            <a:avLst/>
          </a:prstGeom>
        </p:spPr>
        <p:txBody>
          <a:bodyPr>
            <a:spAutoFit/>
          </a:bodyPr>
          <a:lstStyle/>
          <a:p>
            <a:r>
              <a:rPr lang="en-US" sz="1100" dirty="0" smtClean="0">
                <a:solidFill>
                  <a:schemeClr val="tx1">
                    <a:lumMod val="75000"/>
                    <a:lumOff val="25000"/>
                  </a:schemeClr>
                </a:solidFill>
                <a:latin typeface="Arial"/>
                <a:cs typeface="Arial"/>
              </a:rPr>
              <a:t>Of those </a:t>
            </a:r>
            <a:r>
              <a:rPr lang="en-US" sz="1100" dirty="0" err="1" smtClean="0">
                <a:solidFill>
                  <a:schemeClr val="tx1">
                    <a:lumMod val="75000"/>
                    <a:lumOff val="25000"/>
                  </a:schemeClr>
                </a:solidFill>
                <a:latin typeface="Arial"/>
                <a:cs typeface="Arial"/>
              </a:rPr>
              <a:t>taxa</a:t>
            </a:r>
            <a:r>
              <a:rPr lang="en-US" sz="1100" dirty="0" smtClean="0">
                <a:solidFill>
                  <a:schemeClr val="tx1">
                    <a:lumMod val="75000"/>
                    <a:lumOff val="25000"/>
                  </a:schemeClr>
                </a:solidFill>
                <a:latin typeface="Arial"/>
                <a:cs typeface="Arial"/>
              </a:rPr>
              <a:t> documented, 20 animal phyla, comprising 1779 species, were listed in the original IRL Species Inventory.  </a:t>
            </a:r>
          </a:p>
          <a:p>
            <a:endParaRPr lang="en-US" sz="1100" b="1" dirty="0" smtClean="0">
              <a:solidFill>
                <a:schemeClr val="tx1">
                  <a:lumMod val="75000"/>
                  <a:lumOff val="25000"/>
                </a:schemeClr>
              </a:solidFill>
              <a:latin typeface="Arial"/>
              <a:cs typeface="Arial"/>
            </a:endParaRPr>
          </a:p>
          <a:p>
            <a:r>
              <a:rPr lang="en-US" sz="1100" b="1" dirty="0" smtClean="0">
                <a:solidFill>
                  <a:schemeClr val="tx1">
                    <a:lumMod val="75000"/>
                    <a:lumOff val="25000"/>
                  </a:schemeClr>
                </a:solidFill>
                <a:latin typeface="Arial"/>
                <a:cs typeface="Arial"/>
              </a:rPr>
              <a:t>Phylum </a:t>
            </a:r>
            <a:r>
              <a:rPr lang="en-US" sz="1100" b="1" dirty="0" err="1" smtClean="0">
                <a:solidFill>
                  <a:schemeClr val="tx1">
                    <a:lumMod val="75000"/>
                    <a:lumOff val="25000"/>
                  </a:schemeClr>
                </a:solidFill>
                <a:latin typeface="Arial"/>
                <a:cs typeface="Arial"/>
              </a:rPr>
              <a:t>Chordata: </a:t>
            </a:r>
            <a:r>
              <a:rPr lang="en-US" sz="1100" dirty="0" err="1" smtClean="0">
                <a:solidFill>
                  <a:schemeClr val="tx1">
                    <a:lumMod val="75000"/>
                    <a:lumOff val="25000"/>
                  </a:schemeClr>
                </a:solidFill>
                <a:latin typeface="Arial"/>
                <a:cs typeface="Arial"/>
              </a:rPr>
              <a:t>Chordate</a:t>
            </a:r>
            <a:r>
              <a:rPr lang="en-US" sz="1100" dirty="0" smtClean="0">
                <a:solidFill>
                  <a:schemeClr val="tx1">
                    <a:lumMod val="75000"/>
                    <a:lumOff val="25000"/>
                  </a:schemeClr>
                </a:solidFill>
                <a:latin typeface="Arial"/>
                <a:cs typeface="Arial"/>
              </a:rPr>
              <a:t> groups (38.7%) consisted of the </a:t>
            </a:r>
            <a:r>
              <a:rPr lang="en-US" sz="1100" dirty="0" err="1" smtClean="0">
                <a:solidFill>
                  <a:schemeClr val="tx1">
                    <a:lumMod val="75000"/>
                    <a:lumOff val="25000"/>
                  </a:schemeClr>
                </a:solidFill>
                <a:latin typeface="Arial"/>
                <a:cs typeface="Arial"/>
              </a:rPr>
              <a:t>protochordates</a:t>
            </a:r>
            <a:r>
              <a:rPr lang="en-US" sz="1100" dirty="0" smtClean="0">
                <a:solidFill>
                  <a:schemeClr val="tx1">
                    <a:lumMod val="75000"/>
                    <a:lumOff val="25000"/>
                  </a:schemeClr>
                </a:solidFill>
                <a:latin typeface="Arial"/>
                <a:cs typeface="Arial"/>
              </a:rPr>
              <a:t> and 6 classes of organisms comprising 689 different species.  The diversity among fishes and birds accounted for a large amount of the total biodiversity among the chordate group.</a:t>
            </a:r>
            <a:endParaRPr lang="en-US" sz="1100" b="1" dirty="0" smtClean="0">
              <a:solidFill>
                <a:schemeClr val="tx1">
                  <a:lumMod val="75000"/>
                  <a:lumOff val="25000"/>
                </a:schemeClr>
              </a:solidFill>
              <a:latin typeface="Arial"/>
              <a:cs typeface="Arial"/>
            </a:endParaRPr>
          </a:p>
          <a:p>
            <a:endParaRPr lang="en-US" sz="1100" b="1" dirty="0" smtClean="0">
              <a:solidFill>
                <a:schemeClr val="tx1">
                  <a:lumMod val="75000"/>
                  <a:lumOff val="25000"/>
                </a:schemeClr>
              </a:solidFill>
              <a:latin typeface="Arial"/>
              <a:cs typeface="Arial"/>
            </a:endParaRPr>
          </a:p>
          <a:p>
            <a:r>
              <a:rPr lang="en-US" sz="1100" b="1" dirty="0" smtClean="0">
                <a:solidFill>
                  <a:schemeClr val="tx1">
                    <a:lumMod val="75000"/>
                    <a:lumOff val="25000"/>
                  </a:schemeClr>
                </a:solidFill>
                <a:latin typeface="Arial"/>
                <a:cs typeface="Arial"/>
              </a:rPr>
              <a:t>Group				# Species			</a:t>
            </a:r>
          </a:p>
          <a:p>
            <a:endParaRPr lang="en-US" sz="1100" b="1" dirty="0" smtClean="0">
              <a:solidFill>
                <a:schemeClr val="tx1">
                  <a:lumMod val="75000"/>
                  <a:lumOff val="25000"/>
                </a:schemeClr>
              </a:solidFill>
              <a:latin typeface="Arial"/>
              <a:cs typeface="Arial"/>
            </a:endParaRPr>
          </a:p>
          <a:p>
            <a:r>
              <a:rPr lang="en-US" sz="1100" b="1" dirty="0" smtClean="0">
                <a:solidFill>
                  <a:schemeClr val="tx1">
                    <a:lumMod val="75000"/>
                    <a:lumOff val="25000"/>
                  </a:schemeClr>
                </a:solidFill>
                <a:latin typeface="Arial"/>
                <a:cs typeface="Arial"/>
              </a:rPr>
              <a:t>Subphylum </a:t>
            </a:r>
          </a:p>
          <a:p>
            <a:r>
              <a:rPr lang="en-US" sz="1100" b="1" dirty="0" err="1" smtClean="0">
                <a:solidFill>
                  <a:schemeClr val="tx1">
                    <a:lumMod val="75000"/>
                    <a:lumOff val="25000"/>
                  </a:schemeClr>
                </a:solidFill>
                <a:latin typeface="Arial"/>
                <a:cs typeface="Arial"/>
              </a:rPr>
              <a:t>Urochordata</a:t>
            </a:r>
            <a:r>
              <a:rPr lang="en-US" sz="1100" b="1" dirty="0" smtClean="0">
                <a:solidFill>
                  <a:schemeClr val="tx1">
                    <a:lumMod val="75000"/>
                    <a:lumOff val="25000"/>
                  </a:schemeClr>
                </a:solidFill>
                <a:latin typeface="Arial"/>
                <a:cs typeface="Arial"/>
              </a:rPr>
              <a:t>			31</a:t>
            </a:r>
          </a:p>
          <a:p>
            <a:r>
              <a:rPr lang="en-US" sz="1100" b="1" dirty="0" smtClean="0">
                <a:solidFill>
                  <a:schemeClr val="tx1">
                    <a:lumMod val="75000"/>
                    <a:lumOff val="25000"/>
                  </a:schemeClr>
                </a:solidFill>
                <a:latin typeface="Arial"/>
                <a:cs typeface="Arial"/>
              </a:rPr>
              <a:t>Class </a:t>
            </a:r>
            <a:r>
              <a:rPr lang="en-US" sz="1100" b="1" dirty="0" err="1" smtClean="0">
                <a:solidFill>
                  <a:schemeClr val="tx1">
                    <a:lumMod val="75000"/>
                    <a:lumOff val="25000"/>
                  </a:schemeClr>
                </a:solidFill>
                <a:latin typeface="Arial"/>
                <a:cs typeface="Arial"/>
              </a:rPr>
              <a:t>Chondrichthyes</a:t>
            </a:r>
            <a:r>
              <a:rPr lang="en-US" sz="1100" b="1" dirty="0" smtClean="0">
                <a:solidFill>
                  <a:schemeClr val="tx1">
                    <a:lumMod val="75000"/>
                    <a:lumOff val="25000"/>
                  </a:schemeClr>
                </a:solidFill>
                <a:latin typeface="Arial"/>
                <a:cs typeface="Arial"/>
              </a:rPr>
              <a:t>	22</a:t>
            </a:r>
          </a:p>
          <a:p>
            <a:r>
              <a:rPr lang="en-US" sz="1100" b="1" dirty="0" smtClean="0">
                <a:solidFill>
                  <a:schemeClr val="tx1">
                    <a:lumMod val="75000"/>
                    <a:lumOff val="25000"/>
                  </a:schemeClr>
                </a:solidFill>
                <a:latin typeface="Arial"/>
                <a:cs typeface="Arial"/>
              </a:rPr>
              <a:t>Class </a:t>
            </a:r>
            <a:r>
              <a:rPr lang="en-US" sz="1100" b="1" dirty="0" err="1" smtClean="0">
                <a:solidFill>
                  <a:schemeClr val="tx1">
                    <a:lumMod val="75000"/>
                    <a:lumOff val="25000"/>
                  </a:schemeClr>
                </a:solidFill>
                <a:latin typeface="Arial"/>
                <a:cs typeface="Arial"/>
              </a:rPr>
              <a:t>Osteichthyes</a:t>
            </a:r>
            <a:r>
              <a:rPr lang="en-US" sz="1100" b="1" dirty="0" smtClean="0">
                <a:solidFill>
                  <a:schemeClr val="tx1">
                    <a:lumMod val="75000"/>
                    <a:lumOff val="25000"/>
                  </a:schemeClr>
                </a:solidFill>
                <a:latin typeface="Arial"/>
                <a:cs typeface="Arial"/>
              </a:rPr>
              <a:t>		376</a:t>
            </a:r>
          </a:p>
          <a:p>
            <a:r>
              <a:rPr lang="en-US" sz="1100" b="1" dirty="0" smtClean="0">
                <a:solidFill>
                  <a:schemeClr val="tx1">
                    <a:lumMod val="75000"/>
                    <a:lumOff val="25000"/>
                  </a:schemeClr>
                </a:solidFill>
                <a:latin typeface="Arial"/>
                <a:cs typeface="Arial"/>
              </a:rPr>
              <a:t>Class </a:t>
            </a:r>
            <a:r>
              <a:rPr lang="en-US" sz="1100" b="1" dirty="0" err="1" smtClean="0">
                <a:solidFill>
                  <a:schemeClr val="tx1">
                    <a:lumMod val="75000"/>
                    <a:lumOff val="25000"/>
                  </a:schemeClr>
                </a:solidFill>
                <a:latin typeface="Arial"/>
                <a:cs typeface="Arial"/>
              </a:rPr>
              <a:t>Amphibia</a:t>
            </a:r>
            <a:r>
              <a:rPr lang="en-US" sz="1100" b="1" dirty="0" smtClean="0">
                <a:solidFill>
                  <a:schemeClr val="tx1">
                    <a:lumMod val="75000"/>
                    <a:lumOff val="25000"/>
                  </a:schemeClr>
                </a:solidFill>
                <a:latin typeface="Arial"/>
                <a:cs typeface="Arial"/>
              </a:rPr>
              <a:t>		4</a:t>
            </a:r>
          </a:p>
          <a:p>
            <a:r>
              <a:rPr lang="en-US" sz="1100" b="1" dirty="0" smtClean="0">
                <a:solidFill>
                  <a:schemeClr val="tx1">
                    <a:lumMod val="75000"/>
                    <a:lumOff val="25000"/>
                  </a:schemeClr>
                </a:solidFill>
                <a:latin typeface="Arial"/>
                <a:cs typeface="Arial"/>
              </a:rPr>
              <a:t>Class </a:t>
            </a:r>
            <a:r>
              <a:rPr lang="en-US" sz="1100" b="1" dirty="0" err="1" smtClean="0">
                <a:solidFill>
                  <a:schemeClr val="tx1">
                    <a:lumMod val="75000"/>
                    <a:lumOff val="25000"/>
                  </a:schemeClr>
                </a:solidFill>
                <a:latin typeface="Arial"/>
                <a:cs typeface="Arial"/>
              </a:rPr>
              <a:t>Reptilia</a:t>
            </a:r>
            <a:r>
              <a:rPr lang="en-US" sz="1100" b="1" dirty="0" smtClean="0">
                <a:solidFill>
                  <a:schemeClr val="tx1">
                    <a:lumMod val="75000"/>
                    <a:lumOff val="25000"/>
                  </a:schemeClr>
                </a:solidFill>
                <a:latin typeface="Arial"/>
                <a:cs typeface="Arial"/>
              </a:rPr>
              <a:t>		20</a:t>
            </a:r>
          </a:p>
          <a:p>
            <a:r>
              <a:rPr lang="en-US" sz="1100" b="1" dirty="0" smtClean="0">
                <a:solidFill>
                  <a:schemeClr val="tx1">
                    <a:lumMod val="75000"/>
                    <a:lumOff val="25000"/>
                  </a:schemeClr>
                </a:solidFill>
                <a:latin typeface="Arial"/>
                <a:cs typeface="Arial"/>
              </a:rPr>
              <a:t>Class Aves			202</a:t>
            </a:r>
          </a:p>
          <a:p>
            <a:r>
              <a:rPr lang="en-US" sz="1100" b="1" dirty="0" smtClean="0">
                <a:solidFill>
                  <a:schemeClr val="tx1">
                    <a:lumMod val="75000"/>
                    <a:lumOff val="25000"/>
                  </a:schemeClr>
                </a:solidFill>
                <a:latin typeface="Arial"/>
                <a:cs typeface="Arial"/>
              </a:rPr>
              <a:t>Class </a:t>
            </a:r>
            <a:r>
              <a:rPr lang="en-US" sz="1100" b="1" dirty="0" err="1" smtClean="0">
                <a:solidFill>
                  <a:schemeClr val="tx1">
                    <a:lumMod val="75000"/>
                    <a:lumOff val="25000"/>
                  </a:schemeClr>
                </a:solidFill>
                <a:latin typeface="Arial"/>
                <a:cs typeface="Arial"/>
              </a:rPr>
              <a:t>Mammalia</a:t>
            </a:r>
            <a:r>
              <a:rPr lang="en-US" sz="1100" b="1" dirty="0" smtClean="0">
                <a:solidFill>
                  <a:schemeClr val="tx1">
                    <a:lumMod val="75000"/>
                    <a:lumOff val="25000"/>
                  </a:schemeClr>
                </a:solidFill>
                <a:latin typeface="Arial"/>
                <a:cs typeface="Arial"/>
              </a:rPr>
              <a:t>		34	</a:t>
            </a:r>
          </a:p>
        </p:txBody>
      </p:sp>
      <p:sp>
        <p:nvSpPr>
          <p:cNvPr id="35" name="TextBox 34"/>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99507"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2634054"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Plant Biodiversity </a:t>
            </a:r>
            <a:endParaRPr lang="en-US" sz="1050" dirty="0">
              <a:solidFill>
                <a:schemeClr val="tx1">
                  <a:lumMod val="75000"/>
                  <a:lumOff val="25000"/>
                </a:schemeClr>
              </a:solidFill>
            </a:endParaRPr>
          </a:p>
        </p:txBody>
      </p:sp>
      <p:sp>
        <p:nvSpPr>
          <p:cNvPr id="28" name="Rectangle 27"/>
          <p:cNvSpPr/>
          <p:nvPr/>
        </p:nvSpPr>
        <p:spPr>
          <a:xfrm>
            <a:off x="2728944" y="2171700"/>
            <a:ext cx="2805739" cy="861774"/>
          </a:xfrm>
          <a:prstGeom prst="rect">
            <a:avLst/>
          </a:prstGeom>
        </p:spPr>
        <p:txBody>
          <a:bodyPr wrap="none">
            <a:spAutoFit/>
          </a:bodyPr>
          <a:lstStyle/>
          <a:p>
            <a:r>
              <a:rPr lang="en-US" dirty="0" smtClean="0">
                <a:solidFill>
                  <a:srgbClr val="446079"/>
                </a:solidFill>
                <a:latin typeface="Bookman Old Style"/>
                <a:cs typeface="Bookman Old Style"/>
              </a:rPr>
              <a:t>IRL Plant Biodiversity</a:t>
            </a:r>
          </a:p>
          <a:p>
            <a:endParaRPr lang="en-US" dirty="0" smtClean="0">
              <a:solidFill>
                <a:srgbClr val="446079"/>
              </a:solidFill>
              <a:latin typeface="Bookman Old Style"/>
              <a:cs typeface="Bookman Old Style"/>
            </a:endParaRPr>
          </a:p>
          <a:p>
            <a:r>
              <a:rPr lang="en-US" sz="1400" dirty="0" smtClean="0">
                <a:solidFill>
                  <a:srgbClr val="446079"/>
                </a:solidFill>
                <a:latin typeface="Bookman Old Style"/>
                <a:cs typeface="Bookman Old Style"/>
              </a:rPr>
              <a:t> (based on Swain et al. 1995)*</a:t>
            </a:r>
            <a:endParaRPr lang="en-US" sz="1400" dirty="0"/>
          </a:p>
        </p:txBody>
      </p:sp>
      <p:pic>
        <p:nvPicPr>
          <p:cNvPr id="30" name="Picture 29"/>
          <p:cNvPicPr>
            <a:picLocks noChangeAspect="1"/>
          </p:cNvPicPr>
          <p:nvPr/>
        </p:nvPicPr>
        <p:blipFill>
          <a:blip r:embed="rId4"/>
          <a:stretch>
            <a:fillRect/>
          </a:stretch>
        </p:blipFill>
        <p:spPr>
          <a:xfrm>
            <a:off x="3232489" y="3403600"/>
            <a:ext cx="2226922" cy="1984475"/>
          </a:xfrm>
          <a:prstGeom prst="rect">
            <a:avLst/>
          </a:prstGeom>
        </p:spPr>
      </p:pic>
      <p:sp>
        <p:nvSpPr>
          <p:cNvPr id="32" name="Rectangle 31"/>
          <p:cNvSpPr/>
          <p:nvPr/>
        </p:nvSpPr>
        <p:spPr>
          <a:xfrm>
            <a:off x="2408716" y="5638800"/>
            <a:ext cx="3886200" cy="2631489"/>
          </a:xfrm>
          <a:prstGeom prst="rect">
            <a:avLst/>
          </a:prstGeom>
        </p:spPr>
        <p:txBody>
          <a:bodyPr>
            <a:spAutoFit/>
          </a:bodyPr>
          <a:lstStyle/>
          <a:p>
            <a:r>
              <a:rPr lang="en-US" sz="1100" dirty="0" smtClean="0">
                <a:solidFill>
                  <a:schemeClr val="tx1">
                    <a:lumMod val="75000"/>
                    <a:lumOff val="25000"/>
                  </a:schemeClr>
                </a:solidFill>
                <a:latin typeface="Arial"/>
                <a:cs typeface="Arial"/>
              </a:rPr>
              <a:t>Plants comprised 11.6% of the total species biodiversity documented in the original IRL Species Inventory.  The </a:t>
            </a:r>
            <a:r>
              <a:rPr lang="en-US" sz="1100" dirty="0" err="1" smtClean="0">
                <a:solidFill>
                  <a:schemeClr val="tx1">
                    <a:lumMod val="75000"/>
                    <a:lumOff val="25000"/>
                  </a:schemeClr>
                </a:solidFill>
                <a:latin typeface="Arial"/>
                <a:cs typeface="Arial"/>
              </a:rPr>
              <a:t>Tracheophyta</a:t>
            </a:r>
            <a:r>
              <a:rPr lang="en-US" sz="1100" dirty="0" smtClean="0">
                <a:solidFill>
                  <a:schemeClr val="tx1">
                    <a:lumMod val="75000"/>
                    <a:lumOff val="25000"/>
                  </a:schemeClr>
                </a:solidFill>
                <a:latin typeface="Arial"/>
                <a:cs typeface="Arial"/>
              </a:rPr>
              <a:t> (vascular plants), accounted for over half (50.9%) of all plants inventoried.  The </a:t>
            </a:r>
            <a:r>
              <a:rPr lang="en-US" sz="1100" dirty="0" err="1" smtClean="0">
                <a:solidFill>
                  <a:schemeClr val="tx1">
                    <a:lumMod val="75000"/>
                    <a:lumOff val="25000"/>
                  </a:schemeClr>
                </a:solidFill>
                <a:latin typeface="Arial"/>
                <a:cs typeface="Arial"/>
              </a:rPr>
              <a:t>Rhodophyta</a:t>
            </a:r>
            <a:r>
              <a:rPr lang="en-US" sz="1100" dirty="0" smtClean="0">
                <a:solidFill>
                  <a:schemeClr val="tx1">
                    <a:lumMod val="75000"/>
                    <a:lumOff val="25000"/>
                  </a:schemeClr>
                </a:solidFill>
                <a:latin typeface="Arial"/>
                <a:cs typeface="Arial"/>
              </a:rPr>
              <a:t> (red algae) accounted for 25.6% of species diversity, while the </a:t>
            </a:r>
            <a:r>
              <a:rPr lang="en-US" sz="1100" dirty="0" err="1" smtClean="0">
                <a:solidFill>
                  <a:schemeClr val="tx1">
                    <a:lumMod val="75000"/>
                    <a:lumOff val="25000"/>
                  </a:schemeClr>
                </a:solidFill>
                <a:latin typeface="Arial"/>
                <a:cs typeface="Arial"/>
              </a:rPr>
              <a:t>Chlorophyta</a:t>
            </a:r>
            <a:r>
              <a:rPr lang="en-US" sz="1100" dirty="0" smtClean="0">
                <a:solidFill>
                  <a:schemeClr val="tx1">
                    <a:lumMod val="75000"/>
                    <a:lumOff val="25000"/>
                  </a:schemeClr>
                </a:solidFill>
                <a:latin typeface="Arial"/>
                <a:cs typeface="Arial"/>
              </a:rPr>
              <a:t> (green algae), and the </a:t>
            </a:r>
            <a:r>
              <a:rPr lang="en-US" sz="1100" dirty="0" err="1" smtClean="0">
                <a:solidFill>
                  <a:schemeClr val="tx1">
                    <a:lumMod val="75000"/>
                    <a:lumOff val="25000"/>
                  </a:schemeClr>
                </a:solidFill>
                <a:latin typeface="Arial"/>
                <a:cs typeface="Arial"/>
              </a:rPr>
              <a:t>Phaeophyta</a:t>
            </a:r>
            <a:r>
              <a:rPr lang="en-US" sz="1100" dirty="0" smtClean="0">
                <a:solidFill>
                  <a:schemeClr val="tx1">
                    <a:lumMod val="75000"/>
                    <a:lumOff val="25000"/>
                  </a:schemeClr>
                </a:solidFill>
                <a:latin typeface="Arial"/>
                <a:cs typeface="Arial"/>
              </a:rPr>
              <a:t> (brown algae) accounted for 15.6% and 7.9% respectively.   </a:t>
            </a:r>
          </a:p>
          <a:p>
            <a:endParaRPr lang="en-US" sz="1100" b="1" dirty="0" smtClean="0">
              <a:solidFill>
                <a:schemeClr val="tx1">
                  <a:lumMod val="75000"/>
                  <a:lumOff val="25000"/>
                </a:schemeClr>
              </a:solidFill>
              <a:latin typeface="Arial"/>
              <a:cs typeface="Arial"/>
            </a:endParaRPr>
          </a:p>
          <a:p>
            <a:endParaRPr lang="en-US" sz="1100" b="1" dirty="0" smtClean="0">
              <a:solidFill>
                <a:schemeClr val="tx1">
                  <a:lumMod val="75000"/>
                  <a:lumOff val="25000"/>
                </a:schemeClr>
              </a:solidFill>
              <a:latin typeface="Arial"/>
              <a:cs typeface="Arial"/>
            </a:endParaRPr>
          </a:p>
          <a:p>
            <a:r>
              <a:rPr lang="en-US" sz="1100" b="1" dirty="0" smtClean="0">
                <a:solidFill>
                  <a:schemeClr val="tx1">
                    <a:lumMod val="75000"/>
                    <a:lumOff val="25000"/>
                  </a:schemeClr>
                </a:solidFill>
                <a:latin typeface="Arial"/>
                <a:cs typeface="Arial"/>
              </a:rPr>
              <a:t>Group				# Species</a:t>
            </a:r>
          </a:p>
          <a:p>
            <a:endParaRPr lang="en-US" sz="1100" b="1" dirty="0" smtClean="0">
              <a:solidFill>
                <a:schemeClr val="tx1">
                  <a:lumMod val="75000"/>
                  <a:lumOff val="25000"/>
                </a:schemeClr>
              </a:solidFill>
              <a:latin typeface="Arial"/>
              <a:cs typeface="Arial"/>
            </a:endParaRPr>
          </a:p>
          <a:p>
            <a:r>
              <a:rPr lang="en-US" sz="1100" b="1" dirty="0" smtClean="0">
                <a:solidFill>
                  <a:schemeClr val="tx1">
                    <a:lumMod val="75000"/>
                    <a:lumOff val="25000"/>
                  </a:schemeClr>
                </a:solidFill>
                <a:latin typeface="Arial"/>
                <a:cs typeface="Arial"/>
              </a:rPr>
              <a:t>Division </a:t>
            </a:r>
            <a:r>
              <a:rPr lang="en-US" sz="1100" b="1" dirty="0" err="1" smtClean="0">
                <a:solidFill>
                  <a:schemeClr val="tx1">
                    <a:lumMod val="75000"/>
                    <a:lumOff val="25000"/>
                  </a:schemeClr>
                </a:solidFill>
                <a:latin typeface="Arial"/>
                <a:cs typeface="Arial"/>
              </a:rPr>
              <a:t>Tracheophyta</a:t>
            </a:r>
            <a:r>
              <a:rPr lang="en-US" sz="1100" b="1" dirty="0" smtClean="0">
                <a:solidFill>
                  <a:schemeClr val="tx1">
                    <a:lumMod val="75000"/>
                    <a:lumOff val="25000"/>
                  </a:schemeClr>
                </a:solidFill>
                <a:latin typeface="Arial"/>
                <a:cs typeface="Arial"/>
              </a:rPr>
              <a:t>	147</a:t>
            </a:r>
          </a:p>
          <a:p>
            <a:r>
              <a:rPr lang="en-US" sz="1100" b="1" dirty="0" smtClean="0">
                <a:solidFill>
                  <a:schemeClr val="tx1">
                    <a:lumMod val="75000"/>
                    <a:lumOff val="25000"/>
                  </a:schemeClr>
                </a:solidFill>
                <a:latin typeface="Arial"/>
                <a:cs typeface="Arial"/>
              </a:rPr>
              <a:t>Division </a:t>
            </a:r>
            <a:r>
              <a:rPr lang="en-US" sz="1100" b="1" dirty="0" err="1" smtClean="0">
                <a:solidFill>
                  <a:schemeClr val="tx1">
                    <a:lumMod val="75000"/>
                    <a:lumOff val="25000"/>
                  </a:schemeClr>
                </a:solidFill>
                <a:latin typeface="Arial"/>
                <a:cs typeface="Arial"/>
              </a:rPr>
              <a:t>Rhodophyta</a:t>
            </a:r>
            <a:r>
              <a:rPr lang="en-US" sz="1100" b="1" dirty="0" smtClean="0">
                <a:solidFill>
                  <a:schemeClr val="tx1">
                    <a:lumMod val="75000"/>
                    <a:lumOff val="25000"/>
                  </a:schemeClr>
                </a:solidFill>
                <a:latin typeface="Arial"/>
                <a:cs typeface="Arial"/>
              </a:rPr>
              <a:t>	74</a:t>
            </a:r>
          </a:p>
          <a:p>
            <a:r>
              <a:rPr lang="en-US" sz="1100" b="1" dirty="0" smtClean="0">
                <a:solidFill>
                  <a:schemeClr val="tx1">
                    <a:lumMod val="75000"/>
                    <a:lumOff val="25000"/>
                  </a:schemeClr>
                </a:solidFill>
                <a:latin typeface="Arial"/>
                <a:cs typeface="Arial"/>
              </a:rPr>
              <a:t>Division </a:t>
            </a:r>
            <a:r>
              <a:rPr lang="en-US" sz="1100" b="1" dirty="0" err="1" smtClean="0">
                <a:solidFill>
                  <a:schemeClr val="tx1">
                    <a:lumMod val="75000"/>
                    <a:lumOff val="25000"/>
                  </a:schemeClr>
                </a:solidFill>
                <a:latin typeface="Arial"/>
                <a:cs typeface="Arial"/>
              </a:rPr>
              <a:t>Chlorophyta</a:t>
            </a:r>
            <a:r>
              <a:rPr lang="en-US" sz="1100" b="1" dirty="0" smtClean="0">
                <a:solidFill>
                  <a:schemeClr val="tx1">
                    <a:lumMod val="75000"/>
                    <a:lumOff val="25000"/>
                  </a:schemeClr>
                </a:solidFill>
                <a:latin typeface="Arial"/>
                <a:cs typeface="Arial"/>
              </a:rPr>
              <a:t>	45</a:t>
            </a:r>
          </a:p>
          <a:p>
            <a:r>
              <a:rPr lang="en-US" sz="1100" b="1" dirty="0" smtClean="0">
                <a:solidFill>
                  <a:schemeClr val="tx1">
                    <a:lumMod val="75000"/>
                    <a:lumOff val="25000"/>
                  </a:schemeClr>
                </a:solidFill>
                <a:latin typeface="Arial"/>
                <a:cs typeface="Arial"/>
              </a:rPr>
              <a:t>Division </a:t>
            </a:r>
            <a:r>
              <a:rPr lang="en-US" sz="1100" b="1" dirty="0" err="1" smtClean="0">
                <a:solidFill>
                  <a:schemeClr val="tx1">
                    <a:lumMod val="75000"/>
                    <a:lumOff val="25000"/>
                  </a:schemeClr>
                </a:solidFill>
                <a:latin typeface="Arial"/>
                <a:cs typeface="Arial"/>
              </a:rPr>
              <a:t>Phaeophyta</a:t>
            </a:r>
            <a:r>
              <a:rPr lang="en-US" sz="1100" b="1" dirty="0" smtClean="0">
                <a:solidFill>
                  <a:schemeClr val="tx1">
                    <a:lumMod val="75000"/>
                    <a:lumOff val="25000"/>
                  </a:schemeClr>
                </a:solidFill>
                <a:latin typeface="Arial"/>
                <a:cs typeface="Arial"/>
              </a:rPr>
              <a:t>	23	</a:t>
            </a:r>
          </a:p>
        </p:txBody>
      </p:sp>
      <p:sp>
        <p:nvSpPr>
          <p:cNvPr id="34" name="TextBox 33"/>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875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2710999"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a:t>
            </a:r>
            <a:r>
              <a:rPr lang="en-US" sz="1050" dirty="0" err="1" smtClean="0">
                <a:solidFill>
                  <a:schemeClr val="tx1">
                    <a:lumMod val="75000"/>
                    <a:lumOff val="25000"/>
                  </a:schemeClr>
                </a:solidFill>
              </a:rPr>
              <a:t>Protist</a:t>
            </a:r>
            <a:r>
              <a:rPr lang="en-US" sz="1050" dirty="0" smtClean="0">
                <a:solidFill>
                  <a:schemeClr val="tx1">
                    <a:lumMod val="75000"/>
                    <a:lumOff val="25000"/>
                  </a:schemeClr>
                </a:solidFill>
              </a:rPr>
              <a:t> Biodiversity </a:t>
            </a:r>
            <a:endParaRPr lang="en-US" sz="1050" dirty="0">
              <a:solidFill>
                <a:schemeClr val="tx1">
                  <a:lumMod val="75000"/>
                  <a:lumOff val="25000"/>
                </a:schemeClr>
              </a:solidFill>
            </a:endParaRPr>
          </a:p>
        </p:txBody>
      </p:sp>
      <p:sp>
        <p:nvSpPr>
          <p:cNvPr id="28" name="Rectangle 27"/>
          <p:cNvSpPr/>
          <p:nvPr/>
        </p:nvSpPr>
        <p:spPr>
          <a:xfrm>
            <a:off x="2728944" y="2171700"/>
            <a:ext cx="2805739" cy="861774"/>
          </a:xfrm>
          <a:prstGeom prst="rect">
            <a:avLst/>
          </a:prstGeom>
        </p:spPr>
        <p:txBody>
          <a:bodyPr wrap="none">
            <a:spAutoFit/>
          </a:bodyPr>
          <a:lstStyle/>
          <a:p>
            <a:r>
              <a:rPr lang="en-US" dirty="0" smtClean="0">
                <a:solidFill>
                  <a:srgbClr val="446079"/>
                </a:solidFill>
                <a:latin typeface="Bookman Old Style"/>
                <a:cs typeface="Bookman Old Style"/>
              </a:rPr>
              <a:t>IRL </a:t>
            </a:r>
            <a:r>
              <a:rPr lang="en-US" dirty="0" err="1" smtClean="0">
                <a:solidFill>
                  <a:srgbClr val="446079"/>
                </a:solidFill>
                <a:latin typeface="Bookman Old Style"/>
                <a:cs typeface="Bookman Old Style"/>
              </a:rPr>
              <a:t>Protist</a:t>
            </a:r>
            <a:r>
              <a:rPr lang="en-US" dirty="0" smtClean="0">
                <a:solidFill>
                  <a:srgbClr val="446079"/>
                </a:solidFill>
                <a:latin typeface="Bookman Old Style"/>
                <a:cs typeface="Bookman Old Style"/>
              </a:rPr>
              <a:t> Biodiversity</a:t>
            </a:r>
          </a:p>
          <a:p>
            <a:endParaRPr lang="en-US" dirty="0" smtClean="0">
              <a:solidFill>
                <a:srgbClr val="446079"/>
              </a:solidFill>
              <a:latin typeface="Bookman Old Style"/>
              <a:cs typeface="Bookman Old Style"/>
            </a:endParaRPr>
          </a:p>
          <a:p>
            <a:r>
              <a:rPr lang="en-US" sz="1400" dirty="0" smtClean="0">
                <a:solidFill>
                  <a:srgbClr val="446079"/>
                </a:solidFill>
                <a:latin typeface="Bookman Old Style"/>
                <a:cs typeface="Bookman Old Style"/>
              </a:rPr>
              <a:t> (based on Swain et al. 1995)*</a:t>
            </a:r>
            <a:endParaRPr lang="en-US" sz="1400" dirty="0"/>
          </a:p>
        </p:txBody>
      </p:sp>
      <p:pic>
        <p:nvPicPr>
          <p:cNvPr id="31" name="Picture 30"/>
          <p:cNvPicPr>
            <a:picLocks noChangeAspect="1"/>
          </p:cNvPicPr>
          <p:nvPr/>
        </p:nvPicPr>
        <p:blipFill>
          <a:blip r:embed="rId4"/>
          <a:stretch>
            <a:fillRect/>
          </a:stretch>
        </p:blipFill>
        <p:spPr>
          <a:xfrm>
            <a:off x="3471076" y="3562350"/>
            <a:ext cx="2521637" cy="2051050"/>
          </a:xfrm>
          <a:prstGeom prst="rect">
            <a:avLst/>
          </a:prstGeom>
        </p:spPr>
      </p:pic>
      <p:sp>
        <p:nvSpPr>
          <p:cNvPr id="33" name="Rectangle 32"/>
          <p:cNvSpPr/>
          <p:nvPr/>
        </p:nvSpPr>
        <p:spPr>
          <a:xfrm>
            <a:off x="2555135" y="5957352"/>
            <a:ext cx="3886200" cy="2569934"/>
          </a:xfrm>
          <a:prstGeom prst="rect">
            <a:avLst/>
          </a:prstGeom>
        </p:spPr>
        <p:txBody>
          <a:bodyPr>
            <a:spAutoFit/>
          </a:bodyPr>
          <a:lstStyle/>
          <a:p>
            <a:r>
              <a:rPr lang="en-US" sz="1100" dirty="0" smtClean="0">
                <a:solidFill>
                  <a:schemeClr val="tx1">
                    <a:lumMod val="75000"/>
                    <a:lumOff val="25000"/>
                  </a:schemeClr>
                </a:solidFill>
                <a:latin typeface="Arial"/>
                <a:cs typeface="Arial"/>
              </a:rPr>
              <a:t>Of the </a:t>
            </a:r>
            <a:r>
              <a:rPr lang="en-US" sz="1100" dirty="0" err="1" smtClean="0">
                <a:solidFill>
                  <a:schemeClr val="tx1">
                    <a:lumMod val="75000"/>
                    <a:lumOff val="25000"/>
                  </a:schemeClr>
                </a:solidFill>
                <a:latin typeface="Arial"/>
                <a:cs typeface="Arial"/>
              </a:rPr>
              <a:t>protists</a:t>
            </a:r>
            <a:r>
              <a:rPr lang="en-US" sz="1100" dirty="0" smtClean="0">
                <a:solidFill>
                  <a:schemeClr val="tx1">
                    <a:lumMod val="75000"/>
                    <a:lumOff val="25000"/>
                  </a:schemeClr>
                </a:solidFill>
                <a:latin typeface="Arial"/>
                <a:cs typeface="Arial"/>
              </a:rPr>
              <a:t> documented in the original Inventory, over half (53.4%) were </a:t>
            </a:r>
            <a:r>
              <a:rPr lang="en-US" sz="1100" dirty="0" err="1" smtClean="0">
                <a:solidFill>
                  <a:schemeClr val="tx1">
                    <a:lumMod val="75000"/>
                    <a:lumOff val="25000"/>
                  </a:schemeClr>
                </a:solidFill>
                <a:latin typeface="Arial"/>
                <a:cs typeface="Arial"/>
              </a:rPr>
              <a:t>Chrysophyta</a:t>
            </a:r>
            <a:r>
              <a:rPr lang="en-US" sz="1100" dirty="0" smtClean="0">
                <a:solidFill>
                  <a:schemeClr val="tx1">
                    <a:lumMod val="75000"/>
                    <a:lumOff val="25000"/>
                  </a:schemeClr>
                </a:solidFill>
                <a:latin typeface="Arial"/>
                <a:cs typeface="Arial"/>
              </a:rPr>
              <a:t> (diatoms).  The </a:t>
            </a:r>
            <a:r>
              <a:rPr lang="en-US" sz="1100" dirty="0" err="1" smtClean="0">
                <a:solidFill>
                  <a:schemeClr val="tx1">
                    <a:lumMod val="75000"/>
                    <a:lumOff val="25000"/>
                  </a:schemeClr>
                </a:solidFill>
                <a:latin typeface="Arial"/>
                <a:cs typeface="Arial"/>
              </a:rPr>
              <a:t>Rhizopoda</a:t>
            </a:r>
            <a:r>
              <a:rPr lang="en-US" sz="1100" dirty="0" smtClean="0">
                <a:solidFill>
                  <a:schemeClr val="tx1">
                    <a:lumMod val="75000"/>
                    <a:lumOff val="25000"/>
                  </a:schemeClr>
                </a:solidFill>
                <a:latin typeface="Arial"/>
                <a:cs typeface="Arial"/>
              </a:rPr>
              <a:t> (amoebas and </a:t>
            </a:r>
            <a:r>
              <a:rPr lang="en-US" sz="1100" dirty="0" err="1" smtClean="0">
                <a:solidFill>
                  <a:schemeClr val="tx1">
                    <a:lumMod val="75000"/>
                    <a:lumOff val="25000"/>
                  </a:schemeClr>
                </a:solidFill>
                <a:latin typeface="Arial"/>
                <a:cs typeface="Arial"/>
              </a:rPr>
              <a:t>forams</a:t>
            </a:r>
            <a:r>
              <a:rPr lang="en-US" sz="1100" dirty="0" smtClean="0">
                <a:solidFill>
                  <a:schemeClr val="tx1">
                    <a:lumMod val="75000"/>
                    <a:lumOff val="25000"/>
                  </a:schemeClr>
                </a:solidFill>
                <a:latin typeface="Arial"/>
                <a:cs typeface="Arial"/>
              </a:rPr>
              <a:t>) comprised 21.9% of the species diversity among </a:t>
            </a:r>
            <a:r>
              <a:rPr lang="en-US" sz="1100" dirty="0" err="1" smtClean="0">
                <a:solidFill>
                  <a:schemeClr val="tx1">
                    <a:lumMod val="75000"/>
                    <a:lumOff val="25000"/>
                  </a:schemeClr>
                </a:solidFill>
                <a:latin typeface="Arial"/>
                <a:cs typeface="Arial"/>
              </a:rPr>
              <a:t>Protists</a:t>
            </a:r>
            <a:r>
              <a:rPr lang="en-US" sz="1100" dirty="0" smtClean="0">
                <a:solidFill>
                  <a:schemeClr val="tx1">
                    <a:lumMod val="75000"/>
                    <a:lumOff val="25000"/>
                  </a:schemeClr>
                </a:solidFill>
                <a:latin typeface="Arial"/>
                <a:cs typeface="Arial"/>
              </a:rPr>
              <a:t>, while the </a:t>
            </a:r>
            <a:r>
              <a:rPr lang="en-US" sz="1100" dirty="0" err="1" smtClean="0">
                <a:solidFill>
                  <a:schemeClr val="tx1">
                    <a:lumMod val="75000"/>
                    <a:lumOff val="25000"/>
                  </a:schemeClr>
                </a:solidFill>
                <a:latin typeface="Arial"/>
                <a:cs typeface="Arial"/>
              </a:rPr>
              <a:t>Ciliophora</a:t>
            </a:r>
            <a:r>
              <a:rPr lang="en-US" sz="1100" dirty="0" smtClean="0">
                <a:solidFill>
                  <a:schemeClr val="tx1">
                    <a:lumMod val="75000"/>
                    <a:lumOff val="25000"/>
                  </a:schemeClr>
                </a:solidFill>
                <a:latin typeface="Arial"/>
                <a:cs typeface="Arial"/>
              </a:rPr>
              <a:t> (ciliates) and the </a:t>
            </a:r>
            <a:r>
              <a:rPr lang="en-US" sz="1100" dirty="0" err="1" smtClean="0">
                <a:solidFill>
                  <a:schemeClr val="tx1">
                    <a:lumMod val="75000"/>
                    <a:lumOff val="25000"/>
                  </a:schemeClr>
                </a:solidFill>
                <a:latin typeface="Arial"/>
                <a:cs typeface="Arial"/>
              </a:rPr>
              <a:t>Dinoflagellata</a:t>
            </a:r>
            <a:r>
              <a:rPr lang="en-US" sz="1100" dirty="0" smtClean="0">
                <a:solidFill>
                  <a:schemeClr val="tx1">
                    <a:lumMod val="75000"/>
                    <a:lumOff val="25000"/>
                  </a:schemeClr>
                </a:solidFill>
                <a:latin typeface="Arial"/>
                <a:cs typeface="Arial"/>
              </a:rPr>
              <a:t> (</a:t>
            </a:r>
            <a:r>
              <a:rPr lang="en-US" sz="1100" dirty="0" err="1" smtClean="0">
                <a:solidFill>
                  <a:schemeClr val="tx1">
                    <a:lumMod val="75000"/>
                    <a:lumOff val="25000"/>
                  </a:schemeClr>
                </a:solidFill>
                <a:latin typeface="Arial"/>
                <a:cs typeface="Arial"/>
              </a:rPr>
              <a:t>dinoflagellates</a:t>
            </a:r>
            <a:r>
              <a:rPr lang="en-US" sz="1100" dirty="0" smtClean="0">
                <a:solidFill>
                  <a:schemeClr val="tx1">
                    <a:lumMod val="75000"/>
                    <a:lumOff val="25000"/>
                  </a:schemeClr>
                </a:solidFill>
                <a:latin typeface="Arial"/>
                <a:cs typeface="Arial"/>
              </a:rPr>
              <a:t>) comprised 19.3% and 5.4% respectively. </a:t>
            </a:r>
          </a:p>
          <a:p>
            <a:endParaRPr lang="en-US" sz="1100" b="1" dirty="0" smtClean="0">
              <a:solidFill>
                <a:schemeClr val="tx1">
                  <a:lumMod val="75000"/>
                  <a:lumOff val="25000"/>
                </a:schemeClr>
              </a:solidFill>
              <a:latin typeface="Arial"/>
              <a:cs typeface="Arial"/>
            </a:endParaRPr>
          </a:p>
          <a:p>
            <a:endParaRPr lang="en-US" sz="1100" b="1" dirty="0" smtClean="0">
              <a:solidFill>
                <a:schemeClr val="tx1">
                  <a:lumMod val="75000"/>
                  <a:lumOff val="25000"/>
                </a:schemeClr>
              </a:solidFill>
              <a:latin typeface="Arial"/>
              <a:cs typeface="Arial"/>
            </a:endParaRPr>
          </a:p>
          <a:p>
            <a:r>
              <a:rPr lang="en-US" sz="1100" b="1" dirty="0" smtClean="0">
                <a:solidFill>
                  <a:schemeClr val="tx1">
                    <a:lumMod val="75000"/>
                    <a:lumOff val="25000"/>
                  </a:schemeClr>
                </a:solidFill>
                <a:latin typeface="Arial"/>
                <a:cs typeface="Arial"/>
              </a:rPr>
              <a:t>Group				# Species</a:t>
            </a:r>
          </a:p>
          <a:p>
            <a:endParaRPr lang="en-US" sz="1100" b="1" dirty="0" smtClean="0">
              <a:solidFill>
                <a:schemeClr val="tx1">
                  <a:lumMod val="75000"/>
                  <a:lumOff val="25000"/>
                </a:schemeClr>
              </a:solidFill>
              <a:latin typeface="Arial"/>
              <a:cs typeface="Arial"/>
            </a:endParaRPr>
          </a:p>
          <a:p>
            <a:r>
              <a:rPr lang="en-US" sz="1100" b="1" dirty="0" smtClean="0">
                <a:solidFill>
                  <a:schemeClr val="tx1">
                    <a:lumMod val="75000"/>
                    <a:lumOff val="25000"/>
                  </a:schemeClr>
                </a:solidFill>
                <a:latin typeface="Arial"/>
                <a:cs typeface="Arial"/>
              </a:rPr>
              <a:t>Phylum </a:t>
            </a:r>
            <a:r>
              <a:rPr lang="en-US" sz="1100" b="1" dirty="0" err="1" smtClean="0">
                <a:solidFill>
                  <a:schemeClr val="tx1">
                    <a:lumMod val="75000"/>
                    <a:lumOff val="25000"/>
                  </a:schemeClr>
                </a:solidFill>
                <a:latin typeface="Arial"/>
                <a:cs typeface="Arial"/>
              </a:rPr>
              <a:t>Chrysophyta</a:t>
            </a:r>
            <a:r>
              <a:rPr lang="en-US" sz="1100" b="1" dirty="0" smtClean="0">
                <a:solidFill>
                  <a:schemeClr val="tx1">
                    <a:lumMod val="75000"/>
                    <a:lumOff val="25000"/>
                  </a:schemeClr>
                </a:solidFill>
                <a:latin typeface="Arial"/>
                <a:cs typeface="Arial"/>
              </a:rPr>
              <a:t>	227</a:t>
            </a:r>
          </a:p>
          <a:p>
            <a:r>
              <a:rPr lang="en-US" sz="1100" b="1" dirty="0" smtClean="0">
                <a:solidFill>
                  <a:schemeClr val="tx1">
                    <a:lumMod val="75000"/>
                    <a:lumOff val="25000"/>
                  </a:schemeClr>
                </a:solidFill>
                <a:latin typeface="Arial"/>
                <a:cs typeface="Arial"/>
              </a:rPr>
              <a:t>Phylum </a:t>
            </a:r>
            <a:r>
              <a:rPr lang="en-US" sz="1100" b="1" dirty="0" err="1" smtClean="0">
                <a:solidFill>
                  <a:schemeClr val="tx1">
                    <a:lumMod val="75000"/>
                    <a:lumOff val="25000"/>
                  </a:schemeClr>
                </a:solidFill>
                <a:latin typeface="Arial"/>
                <a:cs typeface="Arial"/>
              </a:rPr>
              <a:t>Rhizopoda</a:t>
            </a:r>
            <a:r>
              <a:rPr lang="en-US" sz="1100" b="1" dirty="0" smtClean="0">
                <a:solidFill>
                  <a:schemeClr val="tx1">
                    <a:lumMod val="75000"/>
                    <a:lumOff val="25000"/>
                  </a:schemeClr>
                </a:solidFill>
                <a:latin typeface="Arial"/>
                <a:cs typeface="Arial"/>
              </a:rPr>
              <a:t>		93</a:t>
            </a:r>
          </a:p>
          <a:p>
            <a:r>
              <a:rPr lang="en-US" sz="1100" b="1" dirty="0" smtClean="0">
                <a:solidFill>
                  <a:schemeClr val="tx1">
                    <a:lumMod val="75000"/>
                    <a:lumOff val="25000"/>
                  </a:schemeClr>
                </a:solidFill>
                <a:latin typeface="Arial"/>
                <a:cs typeface="Arial"/>
              </a:rPr>
              <a:t>Phylum </a:t>
            </a:r>
            <a:r>
              <a:rPr lang="en-US" sz="1100" b="1" dirty="0" err="1" smtClean="0">
                <a:solidFill>
                  <a:schemeClr val="tx1">
                    <a:lumMod val="75000"/>
                    <a:lumOff val="25000"/>
                  </a:schemeClr>
                </a:solidFill>
                <a:latin typeface="Arial"/>
                <a:cs typeface="Arial"/>
              </a:rPr>
              <a:t>Ciliophora</a:t>
            </a:r>
            <a:r>
              <a:rPr lang="en-US" sz="1100" b="1" dirty="0" smtClean="0">
                <a:solidFill>
                  <a:schemeClr val="tx1">
                    <a:lumMod val="75000"/>
                    <a:lumOff val="25000"/>
                  </a:schemeClr>
                </a:solidFill>
                <a:latin typeface="Arial"/>
                <a:cs typeface="Arial"/>
              </a:rPr>
              <a:t>		82</a:t>
            </a:r>
          </a:p>
          <a:p>
            <a:r>
              <a:rPr lang="en-US" sz="1100" b="1" dirty="0" smtClean="0">
                <a:solidFill>
                  <a:schemeClr val="tx1">
                    <a:lumMod val="75000"/>
                    <a:lumOff val="25000"/>
                  </a:schemeClr>
                </a:solidFill>
                <a:latin typeface="Arial"/>
                <a:cs typeface="Arial"/>
              </a:rPr>
              <a:t>Phylum Dinoflagellata23</a:t>
            </a:r>
            <a:r>
              <a:rPr lang="en-US" b="1" dirty="0" smtClean="0"/>
              <a:t> 	</a:t>
            </a:r>
          </a:p>
        </p:txBody>
      </p:sp>
      <p:sp>
        <p:nvSpPr>
          <p:cNvPr id="34" name="TextBox 33"/>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2136400"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a:t>
            </a:r>
            <a:endParaRPr lang="en-US" sz="1050" dirty="0">
              <a:solidFill>
                <a:schemeClr val="tx1">
                  <a:lumMod val="75000"/>
                  <a:lumOff val="25000"/>
                </a:schemeClr>
              </a:solidFill>
            </a:endParaRPr>
          </a:p>
        </p:txBody>
      </p:sp>
      <p:sp>
        <p:nvSpPr>
          <p:cNvPr id="28" name="Rectangle 27"/>
          <p:cNvSpPr/>
          <p:nvPr/>
        </p:nvSpPr>
        <p:spPr>
          <a:xfrm>
            <a:off x="2984192" y="2324100"/>
            <a:ext cx="3010109" cy="923330"/>
          </a:xfrm>
          <a:prstGeom prst="rect">
            <a:avLst/>
          </a:prstGeom>
        </p:spPr>
        <p:txBody>
          <a:bodyPr wrap="none">
            <a:spAutoFit/>
          </a:bodyPr>
          <a:lstStyle/>
          <a:p>
            <a:r>
              <a:rPr lang="en-US" dirty="0" smtClean="0">
                <a:solidFill>
                  <a:srgbClr val="446079"/>
                </a:solidFill>
                <a:latin typeface="Bookman Old Style"/>
                <a:cs typeface="Bookman Old Style"/>
              </a:rPr>
              <a:t>The Indian River Lagoon:</a:t>
            </a:r>
          </a:p>
          <a:p>
            <a:r>
              <a:rPr lang="en-US" dirty="0" smtClean="0">
                <a:solidFill>
                  <a:srgbClr val="446079"/>
                </a:solidFill>
                <a:latin typeface="Bookman Old Style"/>
                <a:cs typeface="Bookman Old Style"/>
              </a:rPr>
              <a:t>    a Mosaic of Habitats</a:t>
            </a:r>
          </a:p>
          <a:p>
            <a:endParaRPr lang="en-US" dirty="0" smtClean="0">
              <a:solidFill>
                <a:srgbClr val="446079"/>
              </a:solidFill>
              <a:latin typeface="Bookman Old Style"/>
              <a:cs typeface="Bookman Old Style"/>
            </a:endParaRPr>
          </a:p>
        </p:txBody>
      </p:sp>
      <p:pic>
        <p:nvPicPr>
          <p:cNvPr id="30" name="Picture 29"/>
          <p:cNvPicPr>
            <a:picLocks noChangeAspect="1"/>
          </p:cNvPicPr>
          <p:nvPr/>
        </p:nvPicPr>
        <p:blipFill>
          <a:blip r:embed="rId4"/>
          <a:stretch>
            <a:fillRect/>
          </a:stretch>
        </p:blipFill>
        <p:spPr>
          <a:xfrm>
            <a:off x="2084135" y="3361730"/>
            <a:ext cx="4935358" cy="1896070"/>
          </a:xfrm>
          <a:prstGeom prst="rect">
            <a:avLst/>
          </a:prstGeom>
        </p:spPr>
      </p:pic>
      <p:sp>
        <p:nvSpPr>
          <p:cNvPr id="32" name="Rectangle 31"/>
          <p:cNvSpPr/>
          <p:nvPr/>
        </p:nvSpPr>
        <p:spPr>
          <a:xfrm>
            <a:off x="2018364" y="5257800"/>
            <a:ext cx="5076393" cy="707886"/>
          </a:xfrm>
          <a:prstGeom prst="rect">
            <a:avLst/>
          </a:prstGeom>
        </p:spPr>
        <p:txBody>
          <a:bodyPr wrap="square">
            <a:spAutoFit/>
          </a:bodyPr>
          <a:lstStyle/>
          <a:p>
            <a:r>
              <a:rPr lang="en-US" sz="1000" dirty="0" smtClean="0">
                <a:solidFill>
                  <a:schemeClr val="tx1">
                    <a:lumMod val="75000"/>
                    <a:lumOff val="25000"/>
                  </a:schemeClr>
                </a:solidFill>
                <a:latin typeface="Arial"/>
                <a:cs typeface="Arial"/>
              </a:rPr>
              <a:t>Topographic profile of representative Indian River Lagoon habitats: (1) mangrove/salt marsh; (2) submerged habitats within the Indian River Lagoon; (3) mangrove fringe; (4) oak forest/maritime hammock; (5) oak scrub; (6) saw palmetto scrub; (7) sea oats </a:t>
            </a:r>
            <a:r>
              <a:rPr lang="en-US" sz="1000" dirty="0" err="1" smtClean="0">
                <a:solidFill>
                  <a:schemeClr val="tx1">
                    <a:lumMod val="75000"/>
                    <a:lumOff val="25000"/>
                  </a:schemeClr>
                </a:solidFill>
                <a:latin typeface="Arial"/>
                <a:cs typeface="Arial"/>
              </a:rPr>
              <a:t>foredune</a:t>
            </a:r>
            <a:r>
              <a:rPr lang="en-US" sz="1000" dirty="0" smtClean="0">
                <a:solidFill>
                  <a:schemeClr val="tx1">
                    <a:lumMod val="75000"/>
                    <a:lumOff val="25000"/>
                  </a:schemeClr>
                </a:solidFill>
                <a:latin typeface="Arial"/>
                <a:cs typeface="Arial"/>
              </a:rPr>
              <a:t>; (8) beach. </a:t>
            </a:r>
            <a:endParaRPr lang="en-US" sz="1000" dirty="0">
              <a:solidFill>
                <a:schemeClr val="tx1">
                  <a:lumMod val="75000"/>
                  <a:lumOff val="25000"/>
                </a:schemeClr>
              </a:solidFill>
              <a:latin typeface="Arial"/>
              <a:cs typeface="Arial"/>
            </a:endParaRPr>
          </a:p>
        </p:txBody>
      </p:sp>
      <p:sp>
        <p:nvSpPr>
          <p:cNvPr id="36" name="TextBox 35"/>
          <p:cNvSpPr txBox="1"/>
          <p:nvPr/>
        </p:nvSpPr>
        <p:spPr>
          <a:xfrm>
            <a:off x="2427704" y="6072767"/>
            <a:ext cx="5182620" cy="1615827"/>
          </a:xfrm>
          <a:prstGeom prst="rect">
            <a:avLst/>
          </a:prstGeom>
          <a:noFill/>
        </p:spPr>
        <p:txBody>
          <a:bodyPr wrap="square" rtlCol="0">
            <a:spAutoFit/>
          </a:bodyPr>
          <a:lstStyle/>
          <a:p>
            <a:r>
              <a:rPr lang="en-US" sz="1100" dirty="0" smtClean="0">
                <a:solidFill>
                  <a:srgbClr val="0000FF"/>
                </a:solidFill>
                <a:latin typeface="Arial"/>
                <a:cs typeface="Arial"/>
              </a:rPr>
              <a:t>Barrier Island/Intertidal Habitats</a:t>
            </a:r>
            <a:r>
              <a:rPr lang="en-US" sz="1100" dirty="0" smtClean="0">
                <a:latin typeface="Arial"/>
                <a:cs typeface="Arial"/>
              </a:rPr>
              <a:t>	Submerged Habitats	</a:t>
            </a:r>
          </a:p>
          <a:p>
            <a:r>
              <a:rPr lang="en-US" sz="1100" dirty="0" smtClean="0">
                <a:solidFill>
                  <a:srgbClr val="0000FF"/>
                </a:solidFill>
                <a:latin typeface="Arial"/>
                <a:cs typeface="Arial"/>
              </a:rPr>
              <a:t>Beaches				Oyster Reefs</a:t>
            </a:r>
          </a:p>
          <a:p>
            <a:r>
              <a:rPr lang="en-US" sz="1100" dirty="0" smtClean="0">
                <a:solidFill>
                  <a:srgbClr val="0000FF"/>
                </a:solidFill>
                <a:latin typeface="Arial"/>
                <a:cs typeface="Arial"/>
              </a:rPr>
              <a:t>Dunes					</a:t>
            </a:r>
            <a:r>
              <a:rPr lang="en-US" sz="1100" dirty="0" err="1" smtClean="0">
                <a:solidFill>
                  <a:srgbClr val="0000FF"/>
                </a:solidFill>
                <a:latin typeface="Arial"/>
                <a:cs typeface="Arial"/>
              </a:rPr>
              <a:t>Seagrass</a:t>
            </a:r>
            <a:r>
              <a:rPr lang="en-US" sz="1100" dirty="0" smtClean="0">
                <a:solidFill>
                  <a:srgbClr val="0000FF"/>
                </a:solidFill>
                <a:latin typeface="Arial"/>
                <a:cs typeface="Arial"/>
              </a:rPr>
              <a:t> Beds</a:t>
            </a:r>
          </a:p>
          <a:p>
            <a:r>
              <a:rPr lang="en-US" sz="1100" dirty="0" smtClean="0">
                <a:solidFill>
                  <a:srgbClr val="0000FF"/>
                </a:solidFill>
                <a:latin typeface="Arial"/>
                <a:cs typeface="Arial"/>
              </a:rPr>
              <a:t>Scrub</a:t>
            </a:r>
          </a:p>
          <a:p>
            <a:r>
              <a:rPr lang="en-US" sz="1100" dirty="0" smtClean="0">
                <a:solidFill>
                  <a:srgbClr val="0000FF"/>
                </a:solidFill>
                <a:latin typeface="Arial"/>
                <a:cs typeface="Arial"/>
              </a:rPr>
              <a:t>Maritime Hammock</a:t>
            </a:r>
          </a:p>
          <a:p>
            <a:r>
              <a:rPr lang="en-US" sz="1100" dirty="0" smtClean="0">
                <a:solidFill>
                  <a:srgbClr val="0000FF"/>
                </a:solidFill>
                <a:latin typeface="Arial"/>
                <a:cs typeface="Arial"/>
              </a:rPr>
              <a:t>Mangrove Fringe</a:t>
            </a:r>
          </a:p>
          <a:p>
            <a:r>
              <a:rPr lang="en-US" sz="1100" dirty="0" smtClean="0">
                <a:solidFill>
                  <a:srgbClr val="0000FF"/>
                </a:solidFill>
                <a:latin typeface="Arial"/>
                <a:cs typeface="Arial"/>
              </a:rPr>
              <a:t>Mosquito Impoundments</a:t>
            </a:r>
          </a:p>
          <a:p>
            <a:r>
              <a:rPr lang="en-US" sz="1100" dirty="0" smtClean="0">
                <a:solidFill>
                  <a:srgbClr val="0000FF"/>
                </a:solidFill>
                <a:latin typeface="Arial"/>
                <a:cs typeface="Arial"/>
              </a:rPr>
              <a:t>Salt Marshes</a:t>
            </a:r>
          </a:p>
          <a:p>
            <a:r>
              <a:rPr lang="en-US" sz="1100" dirty="0" smtClean="0">
                <a:solidFill>
                  <a:srgbClr val="0000FF"/>
                </a:solidFill>
                <a:latin typeface="Arial"/>
                <a:cs typeface="Arial"/>
              </a:rPr>
              <a:t>Tidal Flats</a:t>
            </a:r>
            <a:endParaRPr lang="en-US" sz="1100" dirty="0">
              <a:solidFill>
                <a:srgbClr val="0000FF"/>
              </a:solidFill>
              <a:latin typeface="Arial"/>
              <a:cs typeface="Arial"/>
            </a:endParaRPr>
          </a:p>
        </p:txBody>
      </p:sp>
      <p:sp>
        <p:nvSpPr>
          <p:cNvPr id="37" name="Rectangle 36"/>
          <p:cNvSpPr/>
          <p:nvPr/>
        </p:nvSpPr>
        <p:spPr>
          <a:xfrm>
            <a:off x="2018364" y="8104019"/>
            <a:ext cx="4671477" cy="2123658"/>
          </a:xfrm>
          <a:prstGeom prst="rect">
            <a:avLst/>
          </a:prstGeom>
        </p:spPr>
        <p:txBody>
          <a:bodyPr wrap="square">
            <a:spAutoFit/>
          </a:bodyPr>
          <a:lstStyle/>
          <a:p>
            <a:r>
              <a:rPr lang="en-US" sz="1100" b="1" dirty="0" smtClean="0">
                <a:solidFill>
                  <a:srgbClr val="364B5F"/>
                </a:solidFill>
                <a:latin typeface="Arial"/>
                <a:cs typeface="Arial"/>
              </a:rPr>
              <a:t>Q: What is an ecosystem?</a:t>
            </a:r>
          </a:p>
          <a:p>
            <a:endParaRPr lang="en-US" sz="1100" dirty="0" smtClean="0">
              <a:solidFill>
                <a:schemeClr val="tx1">
                  <a:lumMod val="75000"/>
                  <a:lumOff val="25000"/>
                </a:schemeClr>
              </a:solidFill>
              <a:latin typeface="Arial"/>
              <a:cs typeface="Arial"/>
            </a:endParaRPr>
          </a:p>
          <a:p>
            <a:r>
              <a:rPr lang="en-US" sz="1100" dirty="0" smtClean="0">
                <a:solidFill>
                  <a:schemeClr val="tx1">
                    <a:lumMod val="75000"/>
                    <a:lumOff val="25000"/>
                  </a:schemeClr>
                </a:solidFill>
                <a:latin typeface="Arial"/>
                <a:cs typeface="Arial"/>
              </a:rPr>
              <a:t>Ecosystems are defined as communities of plants, animals and microorganisms found within a particular area, interacting with each other and with the environment. Hence, the term "ecosystem" encompasses both the biotic and </a:t>
            </a:r>
            <a:r>
              <a:rPr lang="en-US" sz="1100" dirty="0" err="1" smtClean="0">
                <a:solidFill>
                  <a:schemeClr val="tx1">
                    <a:lumMod val="75000"/>
                    <a:lumOff val="25000"/>
                  </a:schemeClr>
                </a:solidFill>
                <a:latin typeface="Arial"/>
                <a:cs typeface="Arial"/>
              </a:rPr>
              <a:t>abiotic</a:t>
            </a:r>
            <a:r>
              <a:rPr lang="en-US" sz="1100" dirty="0" smtClean="0">
                <a:solidFill>
                  <a:schemeClr val="tx1">
                    <a:lumMod val="75000"/>
                    <a:lumOff val="25000"/>
                  </a:schemeClr>
                </a:solidFill>
                <a:latin typeface="Arial"/>
                <a:cs typeface="Arial"/>
              </a:rPr>
              <a:t> (living and non-living) components of a particular environment. Ecosystems are complex and dynamic entities that use energy, produce wastes and recycle nutrients. All ecosystems, whether marine or terrestrial, are interconnected. What occurs in one ecosystem affects the dynamics of another. Collectively, all ecosystems make up the biosphere, or zone of life, which occurs in the thin outer layer of the Earth's surface.		</a:t>
            </a: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
        <p:nvSpPr>
          <p:cNvPr id="27" name="TextBox 26"/>
          <p:cNvSpPr txBox="1"/>
          <p:nvPr/>
        </p:nvSpPr>
        <p:spPr>
          <a:xfrm rot="21051777">
            <a:off x="2452204" y="2920033"/>
            <a:ext cx="4227051" cy="646331"/>
          </a:xfrm>
          <a:prstGeom prst="rect">
            <a:avLst/>
          </a:prstGeom>
          <a:noFill/>
        </p:spPr>
        <p:txBody>
          <a:bodyPr wrap="none" rtlCol="0">
            <a:spAutoFit/>
          </a:bodyPr>
          <a:lstStyle/>
          <a:p>
            <a:r>
              <a:rPr lang="en-US" dirty="0" smtClean="0">
                <a:solidFill>
                  <a:srgbClr val="EB0042"/>
                </a:solidFill>
              </a:rPr>
              <a:t>Note: need to create way of getting back to</a:t>
            </a:r>
          </a:p>
          <a:p>
            <a:r>
              <a:rPr lang="en-US" dirty="0" smtClean="0">
                <a:solidFill>
                  <a:srgbClr val="EB0042"/>
                </a:solidFill>
              </a:rPr>
              <a:t>this page from the individual habitat pages</a:t>
            </a:r>
            <a:endParaRPr lang="en-US" dirty="0">
              <a:solidFill>
                <a:srgbClr val="EB0042"/>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479701"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&gt; Barrier Island Habitats</a:t>
            </a:r>
            <a:endParaRPr lang="en-US" sz="1050" dirty="0">
              <a:solidFill>
                <a:schemeClr val="tx1">
                  <a:lumMod val="75000"/>
                  <a:lumOff val="25000"/>
                </a:schemeClr>
              </a:solidFill>
            </a:endParaRPr>
          </a:p>
        </p:txBody>
      </p:sp>
      <p:sp>
        <p:nvSpPr>
          <p:cNvPr id="28" name="Rectangle 27"/>
          <p:cNvSpPr/>
          <p:nvPr/>
        </p:nvSpPr>
        <p:spPr>
          <a:xfrm>
            <a:off x="2984192" y="2324100"/>
            <a:ext cx="2788181" cy="646331"/>
          </a:xfrm>
          <a:prstGeom prst="rect">
            <a:avLst/>
          </a:prstGeom>
        </p:spPr>
        <p:txBody>
          <a:bodyPr wrap="none">
            <a:spAutoFit/>
          </a:bodyPr>
          <a:lstStyle/>
          <a:p>
            <a:r>
              <a:rPr lang="en-US" dirty="0" smtClean="0">
                <a:solidFill>
                  <a:srgbClr val="446079"/>
                </a:solidFill>
                <a:latin typeface="Bookman Old Style"/>
                <a:cs typeface="Bookman Old Style"/>
              </a:rPr>
              <a:t>Barrier Island Habitats</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31" name="Picture 30"/>
          <p:cNvPicPr>
            <a:picLocks noChangeAspect="1"/>
          </p:cNvPicPr>
          <p:nvPr/>
        </p:nvPicPr>
        <p:blipFill>
          <a:blip r:embed="rId4"/>
          <a:stretch>
            <a:fillRect/>
          </a:stretch>
        </p:blipFill>
        <p:spPr>
          <a:xfrm>
            <a:off x="1769323" y="2970431"/>
            <a:ext cx="1651000" cy="1206500"/>
          </a:xfrm>
          <a:prstGeom prst="rect">
            <a:avLst/>
          </a:prstGeom>
        </p:spPr>
      </p:pic>
      <p:pic>
        <p:nvPicPr>
          <p:cNvPr id="33" name="Picture 32"/>
          <p:cNvPicPr>
            <a:picLocks noChangeAspect="1"/>
          </p:cNvPicPr>
          <p:nvPr/>
        </p:nvPicPr>
        <p:blipFill>
          <a:blip r:embed="rId5"/>
          <a:stretch>
            <a:fillRect/>
          </a:stretch>
        </p:blipFill>
        <p:spPr>
          <a:xfrm>
            <a:off x="3674699" y="2970431"/>
            <a:ext cx="1651000" cy="1219200"/>
          </a:xfrm>
          <a:prstGeom prst="rect">
            <a:avLst/>
          </a:prstGeom>
        </p:spPr>
      </p:pic>
      <p:pic>
        <p:nvPicPr>
          <p:cNvPr id="34" name="Picture 33"/>
          <p:cNvPicPr>
            <a:picLocks noChangeAspect="1"/>
          </p:cNvPicPr>
          <p:nvPr/>
        </p:nvPicPr>
        <p:blipFill>
          <a:blip r:embed="rId6"/>
          <a:stretch>
            <a:fillRect/>
          </a:stretch>
        </p:blipFill>
        <p:spPr>
          <a:xfrm>
            <a:off x="5533697" y="2945031"/>
            <a:ext cx="1651000" cy="1231900"/>
          </a:xfrm>
          <a:prstGeom prst="rect">
            <a:avLst/>
          </a:prstGeom>
        </p:spPr>
      </p:pic>
      <p:pic>
        <p:nvPicPr>
          <p:cNvPr id="35" name="Picture 34"/>
          <p:cNvPicPr>
            <a:picLocks noChangeAspect="1"/>
          </p:cNvPicPr>
          <p:nvPr/>
        </p:nvPicPr>
        <p:blipFill>
          <a:blip r:embed="rId7"/>
          <a:stretch>
            <a:fillRect/>
          </a:stretch>
        </p:blipFill>
        <p:spPr>
          <a:xfrm>
            <a:off x="2836499" y="4546600"/>
            <a:ext cx="1638300" cy="1346200"/>
          </a:xfrm>
          <a:prstGeom prst="rect">
            <a:avLst/>
          </a:prstGeom>
        </p:spPr>
      </p:pic>
      <p:pic>
        <p:nvPicPr>
          <p:cNvPr id="39" name="Picture 38"/>
          <p:cNvPicPr>
            <a:picLocks noChangeAspect="1"/>
          </p:cNvPicPr>
          <p:nvPr/>
        </p:nvPicPr>
        <p:blipFill>
          <a:blip r:embed="rId8"/>
          <a:stretch>
            <a:fillRect/>
          </a:stretch>
        </p:blipFill>
        <p:spPr>
          <a:xfrm>
            <a:off x="4670097" y="4546600"/>
            <a:ext cx="1727200" cy="1308100"/>
          </a:xfrm>
          <a:prstGeom prst="rect">
            <a:avLst/>
          </a:prstGeom>
        </p:spPr>
      </p:pic>
      <p:sp>
        <p:nvSpPr>
          <p:cNvPr id="40" name="TextBox 39"/>
          <p:cNvSpPr txBox="1"/>
          <p:nvPr/>
        </p:nvSpPr>
        <p:spPr>
          <a:xfrm>
            <a:off x="2188423" y="4176931"/>
            <a:ext cx="4469268" cy="276999"/>
          </a:xfrm>
          <a:prstGeom prst="rect">
            <a:avLst/>
          </a:prstGeom>
          <a:noFill/>
        </p:spPr>
        <p:txBody>
          <a:bodyPr wrap="none" rtlCol="0">
            <a:spAutoFit/>
          </a:bodyPr>
          <a:lstStyle/>
          <a:p>
            <a:r>
              <a:rPr lang="en-US" sz="1200" dirty="0" smtClean="0">
                <a:solidFill>
                  <a:srgbClr val="364B5F"/>
                </a:solidFill>
                <a:latin typeface="Arial"/>
                <a:cs typeface="Arial"/>
              </a:rPr>
              <a:t>Beach                                      Dune                                  Scrub</a:t>
            </a:r>
            <a:endParaRPr lang="en-US" sz="1200" dirty="0">
              <a:solidFill>
                <a:srgbClr val="364B5F"/>
              </a:solidFill>
              <a:latin typeface="Arial"/>
              <a:cs typeface="Arial"/>
            </a:endParaRPr>
          </a:p>
        </p:txBody>
      </p:sp>
      <p:sp>
        <p:nvSpPr>
          <p:cNvPr id="41" name="TextBox 40"/>
          <p:cNvSpPr txBox="1"/>
          <p:nvPr/>
        </p:nvSpPr>
        <p:spPr>
          <a:xfrm>
            <a:off x="3245189" y="5892800"/>
            <a:ext cx="2758688" cy="276999"/>
          </a:xfrm>
          <a:prstGeom prst="rect">
            <a:avLst/>
          </a:prstGeom>
          <a:noFill/>
        </p:spPr>
        <p:txBody>
          <a:bodyPr wrap="none" rtlCol="0">
            <a:spAutoFit/>
          </a:bodyPr>
          <a:lstStyle/>
          <a:p>
            <a:r>
              <a:rPr lang="en-US" sz="1200" dirty="0" smtClean="0">
                <a:solidFill>
                  <a:srgbClr val="364B5F"/>
                </a:solidFill>
                <a:latin typeface="Arial"/>
                <a:cs typeface="Arial"/>
              </a:rPr>
              <a:t>Hammock                            Mangrove</a:t>
            </a:r>
            <a:endParaRPr lang="en-US" sz="1200" dirty="0">
              <a:solidFill>
                <a:srgbClr val="364B5F"/>
              </a:solidFill>
              <a:latin typeface="Arial"/>
              <a:cs typeface="Arial"/>
            </a:endParaRPr>
          </a:p>
        </p:txBody>
      </p:sp>
      <p:sp>
        <p:nvSpPr>
          <p:cNvPr id="42" name="Rectangle 41"/>
          <p:cNvSpPr/>
          <p:nvPr/>
        </p:nvSpPr>
        <p:spPr>
          <a:xfrm>
            <a:off x="2044700" y="6374349"/>
            <a:ext cx="4965700" cy="2462212"/>
          </a:xfrm>
          <a:prstGeom prst="rect">
            <a:avLst/>
          </a:prstGeom>
        </p:spPr>
        <p:txBody>
          <a:bodyPr wrap="square">
            <a:spAutoFit/>
          </a:bodyPr>
          <a:lstStyle/>
          <a:p>
            <a:r>
              <a:rPr lang="en-US" sz="1100" dirty="0" smtClean="0">
                <a:solidFill>
                  <a:schemeClr val="tx1">
                    <a:lumMod val="75000"/>
                    <a:lumOff val="25000"/>
                  </a:schemeClr>
                </a:solidFill>
                <a:latin typeface="Arial"/>
                <a:cs typeface="Arial"/>
              </a:rPr>
              <a:t>The extensive barrier island system along the east coast of Florida is the largest in the United States, consisting of approximately 189,300 hectares (467,700 acres) (Kaplan 1988). In east central Florida, barrier islands separate the Atlantic Ocean from the Indian River Lagoon (IRL) and are an important defense against hurricanes and major storms, buffering mainland Florida against large waves, heavy winds, and storm surges. Barrier islands are dynamic features of the landscape that form in two ways: 1) from </a:t>
            </a:r>
            <a:r>
              <a:rPr lang="en-US" sz="1100" dirty="0" err="1" smtClean="0">
                <a:solidFill>
                  <a:schemeClr val="tx1">
                    <a:lumMod val="75000"/>
                    <a:lumOff val="25000"/>
                  </a:schemeClr>
                </a:solidFill>
                <a:latin typeface="Arial"/>
                <a:cs typeface="Arial"/>
              </a:rPr>
              <a:t>longshore</a:t>
            </a:r>
            <a:r>
              <a:rPr lang="en-US" sz="1100" dirty="0" smtClean="0">
                <a:solidFill>
                  <a:schemeClr val="tx1">
                    <a:lumMod val="75000"/>
                    <a:lumOff val="25000"/>
                  </a:schemeClr>
                </a:solidFill>
                <a:latin typeface="Arial"/>
                <a:cs typeface="Arial"/>
              </a:rPr>
              <a:t> drift currents move sands southward along the coast; and 2) from the emergence of underwater shoals (</a:t>
            </a:r>
            <a:r>
              <a:rPr lang="en-US" sz="1100" dirty="0" err="1" smtClean="0">
                <a:solidFill>
                  <a:schemeClr val="tx1">
                    <a:lumMod val="75000"/>
                    <a:lumOff val="25000"/>
                  </a:schemeClr>
                </a:solidFill>
                <a:latin typeface="Arial"/>
                <a:cs typeface="Arial"/>
              </a:rPr>
              <a:t>Otvos</a:t>
            </a:r>
            <a:r>
              <a:rPr lang="en-US" sz="1100" dirty="0" smtClean="0">
                <a:solidFill>
                  <a:schemeClr val="tx1">
                    <a:lumMod val="75000"/>
                    <a:lumOff val="25000"/>
                  </a:schemeClr>
                </a:solidFill>
                <a:latin typeface="Arial"/>
                <a:cs typeface="Arial"/>
              </a:rPr>
              <a:t> 1981). It is believed that Florida’s barrier islands originated during the Pleistocene epoch (1.75 million to 11,000 years ago) when rises in ancient beach and their associated sediments </a:t>
            </a:r>
            <a:r>
              <a:rPr lang="en-US" sz="1100" dirty="0" err="1" smtClean="0">
                <a:solidFill>
                  <a:schemeClr val="tx1">
                    <a:lumMod val="75000"/>
                    <a:lumOff val="25000"/>
                  </a:schemeClr>
                </a:solidFill>
                <a:latin typeface="Arial"/>
                <a:cs typeface="Arial"/>
              </a:rPr>
              <a:t>lithified</a:t>
            </a:r>
            <a:r>
              <a:rPr lang="en-US" sz="1100" dirty="0" smtClean="0">
                <a:solidFill>
                  <a:schemeClr val="tx1">
                    <a:lumMod val="75000"/>
                    <a:lumOff val="25000"/>
                  </a:schemeClr>
                </a:solidFill>
                <a:latin typeface="Arial"/>
                <a:cs typeface="Arial"/>
              </a:rPr>
              <a:t> into coquina (rock). Traces of this coquina system, called the Anastasia Formation, can be found from St. Augustine to Boca Raton, Florida (Tanner 1960b).</a:t>
            </a:r>
            <a:endParaRPr lang="en-US" sz="1100" dirty="0">
              <a:solidFill>
                <a:schemeClr val="tx1">
                  <a:lumMod val="75000"/>
                  <a:lumOff val="25000"/>
                </a:schemeClr>
              </a:solidFill>
              <a:latin typeface="Arial"/>
              <a:cs typeface="Aria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112169"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&gt; Beach Habitats</a:t>
            </a:r>
            <a:endParaRPr lang="en-US" sz="1050" dirty="0">
              <a:solidFill>
                <a:schemeClr val="tx1">
                  <a:lumMod val="75000"/>
                  <a:lumOff val="25000"/>
                </a:schemeClr>
              </a:solidFill>
            </a:endParaRPr>
          </a:p>
        </p:txBody>
      </p:sp>
      <p:sp>
        <p:nvSpPr>
          <p:cNvPr id="28" name="Rectangle 27"/>
          <p:cNvSpPr/>
          <p:nvPr/>
        </p:nvSpPr>
        <p:spPr>
          <a:xfrm>
            <a:off x="3621987" y="2171700"/>
            <a:ext cx="1915909" cy="646331"/>
          </a:xfrm>
          <a:prstGeom prst="rect">
            <a:avLst/>
          </a:prstGeom>
        </p:spPr>
        <p:txBody>
          <a:bodyPr wrap="none">
            <a:spAutoFit/>
          </a:bodyPr>
          <a:lstStyle/>
          <a:p>
            <a:r>
              <a:rPr lang="en-US" dirty="0" smtClean="0">
                <a:solidFill>
                  <a:srgbClr val="446079"/>
                </a:solidFill>
                <a:latin typeface="Bookman Old Style"/>
                <a:cs typeface="Bookman Old Style"/>
              </a:rPr>
              <a:t>Beach Habitats</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30" name="Picture 29"/>
          <p:cNvPicPr>
            <a:picLocks noChangeAspect="1"/>
          </p:cNvPicPr>
          <p:nvPr/>
        </p:nvPicPr>
        <p:blipFill>
          <a:blip r:embed="rId4"/>
          <a:stretch>
            <a:fillRect/>
          </a:stretch>
        </p:blipFill>
        <p:spPr>
          <a:xfrm>
            <a:off x="2374899" y="2652931"/>
            <a:ext cx="4419601" cy="1966474"/>
          </a:xfrm>
          <a:prstGeom prst="rect">
            <a:avLst/>
          </a:prstGeom>
        </p:spPr>
      </p:pic>
      <p:sp>
        <p:nvSpPr>
          <p:cNvPr id="32" name="Rectangle 31"/>
          <p:cNvSpPr/>
          <p:nvPr/>
        </p:nvSpPr>
        <p:spPr>
          <a:xfrm>
            <a:off x="2230916" y="4972466"/>
            <a:ext cx="4639784" cy="3985706"/>
          </a:xfrm>
          <a:prstGeom prst="rect">
            <a:avLst/>
          </a:prstGeom>
        </p:spPr>
        <p:txBody>
          <a:bodyPr wrap="square">
            <a:spAutoFit/>
          </a:bodyPr>
          <a:lstStyle/>
          <a:p>
            <a:r>
              <a:rPr lang="en-US" sz="1100" dirty="0" smtClean="0">
                <a:solidFill>
                  <a:schemeClr val="tx1">
                    <a:lumMod val="75000"/>
                    <a:lumOff val="25000"/>
                  </a:schemeClr>
                </a:solidFill>
                <a:latin typeface="Arial"/>
                <a:cs typeface="Arial"/>
              </a:rPr>
              <a:t>The Florida peninsula is bordered by 1900 km (1181 miles) of tidal coastline, second only to Alaska. Of this total, approximately 1200 km (746 miles), primarily along Florida’s east coast, consists of sandy beaches where high energy waves constantly break along the shoreline. In northern areas along the east coast of Florida, including the northern Indian River Lagoon area, sands are composed principally of quartz that originated in the Appalachian Mountains, and calcium carbonate from rock and shell deposits. Further south, the amount of quartz in sand decreases steadily, and sand composition becomes primarily calcium carbonate.</a:t>
            </a:r>
          </a:p>
          <a:p>
            <a:endParaRPr lang="en-US" sz="1100" dirty="0" smtClean="0">
              <a:solidFill>
                <a:schemeClr val="tx1">
                  <a:lumMod val="75000"/>
                  <a:lumOff val="25000"/>
                </a:schemeClr>
              </a:solidFill>
              <a:latin typeface="Arial"/>
              <a:cs typeface="Arial"/>
            </a:endParaRPr>
          </a:p>
          <a:p>
            <a:r>
              <a:rPr lang="en-US" sz="1100" dirty="0" smtClean="0">
                <a:solidFill>
                  <a:schemeClr val="tx1">
                    <a:lumMod val="75000"/>
                    <a:lumOff val="25000"/>
                  </a:schemeClr>
                </a:solidFill>
                <a:latin typeface="Arial"/>
                <a:cs typeface="Arial"/>
              </a:rPr>
              <a:t>Beaches lie at the interface between the land and the ocean. East coast beaches in Florida, especially those in the Indian River Lagoon area, are generally dynamic, high-energy, areas. The unique topography and slope of any beach area is the result of interactions between both </a:t>
            </a:r>
            <a:r>
              <a:rPr lang="en-US" sz="1100" dirty="0" err="1" smtClean="0">
                <a:solidFill>
                  <a:schemeClr val="tx1">
                    <a:lumMod val="75000"/>
                    <a:lumOff val="25000"/>
                  </a:schemeClr>
                </a:solidFill>
                <a:latin typeface="Arial"/>
                <a:cs typeface="Arial"/>
              </a:rPr>
              <a:t>abiotic</a:t>
            </a:r>
            <a:r>
              <a:rPr lang="en-US" sz="1100" dirty="0" smtClean="0">
                <a:solidFill>
                  <a:schemeClr val="tx1">
                    <a:lumMod val="75000"/>
                    <a:lumOff val="25000"/>
                  </a:schemeClr>
                </a:solidFill>
                <a:latin typeface="Arial"/>
                <a:cs typeface="Arial"/>
              </a:rPr>
              <a:t> and biotic factors. Key physical processes in beach and dune formation are wave action, erosion, sand accretion by winds, </a:t>
            </a:r>
            <a:r>
              <a:rPr lang="en-US" sz="1100" dirty="0" err="1" smtClean="0">
                <a:solidFill>
                  <a:schemeClr val="tx1">
                    <a:lumMod val="75000"/>
                    <a:lumOff val="25000"/>
                  </a:schemeClr>
                </a:solidFill>
                <a:latin typeface="Arial"/>
                <a:cs typeface="Arial"/>
              </a:rPr>
              <a:t>overwash</a:t>
            </a:r>
            <a:r>
              <a:rPr lang="en-US" sz="1100" dirty="0" smtClean="0">
                <a:solidFill>
                  <a:schemeClr val="tx1">
                    <a:lumMod val="75000"/>
                    <a:lumOff val="25000"/>
                  </a:schemeClr>
                </a:solidFill>
                <a:latin typeface="Arial"/>
                <a:cs typeface="Arial"/>
              </a:rPr>
              <a:t>, and the deposition of salt spray (</a:t>
            </a:r>
            <a:r>
              <a:rPr lang="en-US" sz="1100" dirty="0" err="1" smtClean="0">
                <a:solidFill>
                  <a:schemeClr val="tx1">
                    <a:lumMod val="75000"/>
                    <a:lumOff val="25000"/>
                  </a:schemeClr>
                </a:solidFill>
                <a:latin typeface="Arial"/>
                <a:cs typeface="Arial"/>
              </a:rPr>
              <a:t>Stalter</a:t>
            </a:r>
            <a:r>
              <a:rPr lang="en-US" sz="1100" dirty="0" smtClean="0">
                <a:solidFill>
                  <a:schemeClr val="tx1">
                    <a:lumMod val="75000"/>
                    <a:lumOff val="25000"/>
                  </a:schemeClr>
                </a:solidFill>
                <a:latin typeface="Arial"/>
                <a:cs typeface="Arial"/>
              </a:rPr>
              <a:t> 1976; Tyndall 1985). Important biotic factors generally center around the ability of plants to colonize and grow while withstanding the adverse effects of being buried in sand and inundated by sea water. Additionally, colonizing species of plants must also be able to tolerate the xeric conditions which result from sand being generally well drained with low nutrient availability.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95426" y="1012415"/>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 Diagonal Corner Rectangle 9"/>
          <p:cNvSpPr/>
          <p:nvPr/>
        </p:nvSpPr>
        <p:spPr>
          <a:xfrm>
            <a:off x="1588375" y="1583721"/>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dirty="0"/>
          </a:p>
        </p:txBody>
      </p:sp>
      <p:sp>
        <p:nvSpPr>
          <p:cNvPr id="13" name="Rectangle 12"/>
          <p:cNvSpPr/>
          <p:nvPr/>
        </p:nvSpPr>
        <p:spPr>
          <a:xfrm>
            <a:off x="6515974" y="9152922"/>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dirty="0"/>
          </a:p>
        </p:txBody>
      </p:sp>
      <p:sp>
        <p:nvSpPr>
          <p:cNvPr id="15" name="TextBox 14"/>
          <p:cNvSpPr txBox="1"/>
          <p:nvPr/>
        </p:nvSpPr>
        <p:spPr>
          <a:xfrm>
            <a:off x="594552" y="1172984"/>
            <a:ext cx="6763390"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597850"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Search by Word or Phrase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
        <p:nvSpPr>
          <p:cNvPr id="28" name="Rectangle 27"/>
          <p:cNvSpPr/>
          <p:nvPr/>
        </p:nvSpPr>
        <p:spPr>
          <a:xfrm>
            <a:off x="2154716" y="5067300"/>
            <a:ext cx="4940041" cy="57150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921228" y="5241798"/>
            <a:ext cx="3614957" cy="272796"/>
          </a:xfrm>
          <a:prstGeom prst="rect">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186459" y="5229098"/>
            <a:ext cx="1493468" cy="276999"/>
          </a:xfrm>
          <a:prstGeom prst="rect">
            <a:avLst/>
          </a:prstGeom>
          <a:noFill/>
        </p:spPr>
        <p:txBody>
          <a:bodyPr wrap="none" rtlCol="0">
            <a:spAutoFit/>
          </a:bodyPr>
          <a:lstStyle/>
          <a:p>
            <a:r>
              <a:rPr lang="en-US" sz="1200" dirty="0" smtClean="0">
                <a:solidFill>
                  <a:schemeClr val="tx1">
                    <a:lumMod val="75000"/>
                    <a:lumOff val="25000"/>
                  </a:schemeClr>
                </a:solidFill>
                <a:latin typeface="Arial"/>
                <a:cs typeface="Arial"/>
              </a:rPr>
              <a:t>Google Search Bar</a:t>
            </a:r>
            <a:endParaRPr lang="en-US" sz="1200" dirty="0">
              <a:solidFill>
                <a:schemeClr val="tx1">
                  <a:lumMod val="75000"/>
                  <a:lumOff val="25000"/>
                </a:schemeClr>
              </a:solidFill>
              <a:latin typeface="Arial"/>
              <a:cs typeface="Arial"/>
            </a:endParaRPr>
          </a:p>
        </p:txBody>
      </p:sp>
      <p:grpSp>
        <p:nvGrpSpPr>
          <p:cNvPr id="37" name="Group 36"/>
          <p:cNvGrpSpPr/>
          <p:nvPr/>
        </p:nvGrpSpPr>
        <p:grpSpPr>
          <a:xfrm>
            <a:off x="2119219" y="5269489"/>
            <a:ext cx="5246235" cy="490210"/>
            <a:chOff x="2119219" y="5269489"/>
            <a:chExt cx="5246235" cy="490210"/>
          </a:xfrm>
        </p:grpSpPr>
        <p:sp>
          <p:nvSpPr>
            <p:cNvPr id="33" name="Rectangle 32"/>
            <p:cNvSpPr/>
            <p:nvPr/>
          </p:nvSpPr>
          <p:spPr>
            <a:xfrm>
              <a:off x="2119219" y="5269489"/>
              <a:ext cx="5185339" cy="490210"/>
            </a:xfrm>
            <a:prstGeom prst="rect">
              <a:avLst/>
            </a:prstGeom>
            <a:solidFill>
              <a:schemeClr val="accent2">
                <a:lumMod val="40000"/>
                <a:lumOff val="60000"/>
              </a:schemeClr>
            </a:solidFill>
            <a:ln w="38100" cap="flat" cmpd="sng" algn="ctr">
              <a:solidFill>
                <a:schemeClr val="accent2">
                  <a:lumMod val="7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2167997" y="5482700"/>
              <a:ext cx="5197457" cy="276999"/>
            </a:xfrm>
            <a:prstGeom prst="rect">
              <a:avLst/>
            </a:prstGeom>
            <a:noFill/>
          </p:spPr>
          <p:txBody>
            <a:bodyPr wrap="none" rtlCol="0">
              <a:spAutoFit/>
            </a:bodyPr>
            <a:lstStyle/>
            <a:p>
              <a:r>
                <a:rPr lang="en-US" sz="1200" dirty="0" smtClean="0">
                  <a:solidFill>
                    <a:srgbClr val="314E8B"/>
                  </a:solidFill>
                  <a:latin typeface="Arial"/>
                  <a:cs typeface="Arial"/>
                </a:rPr>
                <a:t>   Type in a word or phrase to search the IRL Species Inventory database.</a:t>
              </a:r>
              <a:endParaRPr lang="en-US" sz="1200" dirty="0">
                <a:solidFill>
                  <a:srgbClr val="314E8B"/>
                </a:solidFill>
                <a:latin typeface="Arial"/>
                <a:cs typeface="Arial"/>
              </a:endParaRPr>
            </a:p>
          </p:txBody>
        </p:sp>
      </p:grpSp>
      <p:grpSp>
        <p:nvGrpSpPr>
          <p:cNvPr id="36" name="Group 35"/>
          <p:cNvGrpSpPr/>
          <p:nvPr/>
        </p:nvGrpSpPr>
        <p:grpSpPr>
          <a:xfrm>
            <a:off x="3110259" y="2333010"/>
            <a:ext cx="3192377" cy="2543790"/>
            <a:chOff x="3110259" y="2333010"/>
            <a:chExt cx="3192377" cy="2543790"/>
          </a:xfrm>
        </p:grpSpPr>
        <p:sp>
          <p:nvSpPr>
            <p:cNvPr id="35" name="Rectangle 34"/>
            <p:cNvSpPr/>
            <p:nvPr/>
          </p:nvSpPr>
          <p:spPr>
            <a:xfrm>
              <a:off x="3110259" y="2333010"/>
              <a:ext cx="3192377" cy="2543790"/>
            </a:xfrm>
            <a:prstGeom prst="rect">
              <a:avLst/>
            </a:prstGeom>
            <a:solidFill>
              <a:schemeClr val="accent2">
                <a:lumMod val="40000"/>
                <a:lumOff val="60000"/>
              </a:schemeClr>
            </a:solidFill>
            <a:ln w="38100" cap="flat" cmpd="sng" algn="ctr">
              <a:solidFill>
                <a:schemeClr val="accent2">
                  <a:lumMod val="7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10"/>
            <p:cNvPicPr>
              <a:picLocks noChangeAspect="1"/>
            </p:cNvPicPr>
            <p:nvPr/>
          </p:nvPicPr>
          <p:blipFill>
            <a:blip r:embed="rId4"/>
            <a:srcRect/>
            <a:stretch>
              <a:fillRect/>
            </a:stretch>
          </p:blipFill>
          <p:spPr bwMode="auto">
            <a:xfrm>
              <a:off x="3462250" y="2552715"/>
              <a:ext cx="2517763" cy="2014210"/>
            </a:xfrm>
            <a:prstGeom prst="rect">
              <a:avLst/>
            </a:prstGeom>
            <a:noFill/>
            <a:ln w="9525">
              <a:noFill/>
              <a:miter lim="800000"/>
              <a:headEnd/>
              <a:tailEnd/>
            </a:ln>
            <a:effectLst>
              <a:outerShdw blurRad="50800" dist="76200" dir="9060000">
                <a:srgbClr val="000000">
                  <a:alpha val="43000"/>
                </a:srgbClr>
              </a:outerShdw>
            </a:effectLst>
          </p:spPr>
        </p:pic>
      </p:grpSp>
      <p:grpSp>
        <p:nvGrpSpPr>
          <p:cNvPr id="45" name="Group 44"/>
          <p:cNvGrpSpPr/>
          <p:nvPr/>
        </p:nvGrpSpPr>
        <p:grpSpPr>
          <a:xfrm>
            <a:off x="315" y="7861301"/>
            <a:ext cx="7592392" cy="1291622"/>
            <a:chOff x="315" y="7861301"/>
            <a:chExt cx="7592392" cy="1291622"/>
          </a:xfrm>
        </p:grpSpPr>
        <p:sp>
          <p:nvSpPr>
            <p:cNvPr id="41" name="Rectangle 40"/>
            <p:cNvSpPr/>
            <p:nvPr/>
          </p:nvSpPr>
          <p:spPr>
            <a:xfrm>
              <a:off x="315" y="7861301"/>
              <a:ext cx="7592392" cy="1291622"/>
            </a:xfrm>
            <a:prstGeom prst="rect">
              <a:avLst/>
            </a:prstGeom>
            <a:gradFill flip="none" rotWithShape="1">
              <a:gsLst>
                <a:gs pos="0">
                  <a:srgbClr val="2A4A39"/>
                </a:gs>
                <a:gs pos="27000">
                  <a:srgbClr val="FFFFFF"/>
                </a:gs>
              </a:gsLst>
              <a:lin ang="16200000" scaled="0"/>
              <a:tileRect/>
            </a:gradFill>
            <a:ln w="57150" cap="flat" cmpd="sng" algn="ctr">
              <a:solidFill>
                <a:srgbClr val="2A4A39"/>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317500" y="7958693"/>
              <a:ext cx="7117723" cy="1015663"/>
            </a:xfrm>
            <a:prstGeom prst="rect">
              <a:avLst/>
            </a:prstGeom>
          </p:spPr>
          <p:txBody>
            <a:bodyPr wrap="square">
              <a:spAutoFit/>
            </a:bodyPr>
            <a:lstStyle/>
            <a:p>
              <a:r>
                <a:rPr lang="en-US" sz="1200" dirty="0" smtClean="0">
                  <a:solidFill>
                    <a:srgbClr val="284362"/>
                  </a:solidFill>
                  <a:latin typeface="Arial"/>
                  <a:cs typeface="Arial"/>
                </a:rPr>
                <a:t>The Indian River Lagoon (IRL) Species Inventory is an online database that provides comprehensive information on all aspects of IRL biodiversity. It is utilized by a wide variety of audiences including scientists, resource managers, educational groups, and IRL citizenry. The website is continuously updated as new discoveries and information become available. We </a:t>
              </a:r>
              <a:r>
                <a:rPr lang="en-US" sz="1200" dirty="0">
                  <a:solidFill>
                    <a:srgbClr val="284362"/>
                  </a:solidFill>
                  <a:latin typeface="Arial"/>
                  <a:cs typeface="Arial"/>
                </a:rPr>
                <a:t>invite you to</a:t>
              </a:r>
              <a:r>
                <a:rPr lang="en-US" sz="1200" dirty="0" smtClean="0">
                  <a:solidFill>
                    <a:srgbClr val="284362"/>
                  </a:solidFill>
                  <a:latin typeface="Arial"/>
                  <a:cs typeface="Arial"/>
                </a:rPr>
                <a:t> increase your knowledge and appreciation of this invaluable natural resource. </a:t>
              </a:r>
              <a:endParaRPr lang="en-US" sz="1200" dirty="0">
                <a:solidFill>
                  <a:srgbClr val="284362"/>
                </a:solidFill>
                <a:latin typeface="Arial"/>
                <a:cs typeface="Arial"/>
              </a:endParaRPr>
            </a:p>
          </p:txBody>
        </p:sp>
      </p:grpSp>
      <p:sp>
        <p:nvSpPr>
          <p:cNvPr id="38" name="Down Arrow 37"/>
          <p:cNvSpPr/>
          <p:nvPr/>
        </p:nvSpPr>
        <p:spPr>
          <a:xfrm>
            <a:off x="4241800" y="5892800"/>
            <a:ext cx="330200" cy="431800"/>
          </a:xfrm>
          <a:prstGeom prst="downArrow">
            <a:avLst/>
          </a:prstGeom>
          <a:gradFill>
            <a:gsLst>
              <a:gs pos="0">
                <a:schemeClr val="tx2"/>
              </a:gs>
              <a:gs pos="91000">
                <a:schemeClr val="bg1"/>
              </a:gs>
            </a:gsLst>
          </a:grad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071076"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&gt;  Dune Habitats</a:t>
            </a:r>
            <a:endParaRPr lang="en-US" sz="1050" dirty="0">
              <a:solidFill>
                <a:schemeClr val="tx1">
                  <a:lumMod val="75000"/>
                  <a:lumOff val="25000"/>
                </a:schemeClr>
              </a:solidFill>
            </a:endParaRPr>
          </a:p>
        </p:txBody>
      </p:sp>
      <p:sp>
        <p:nvSpPr>
          <p:cNvPr id="28" name="Rectangle 27"/>
          <p:cNvSpPr/>
          <p:nvPr/>
        </p:nvSpPr>
        <p:spPr>
          <a:xfrm>
            <a:off x="3706652" y="2171700"/>
            <a:ext cx="1832728" cy="646331"/>
          </a:xfrm>
          <a:prstGeom prst="rect">
            <a:avLst/>
          </a:prstGeom>
        </p:spPr>
        <p:txBody>
          <a:bodyPr wrap="none">
            <a:spAutoFit/>
          </a:bodyPr>
          <a:lstStyle/>
          <a:p>
            <a:r>
              <a:rPr lang="en-US" dirty="0" smtClean="0">
                <a:solidFill>
                  <a:srgbClr val="446079"/>
                </a:solidFill>
                <a:latin typeface="Bookman Old Style"/>
                <a:cs typeface="Bookman Old Style"/>
              </a:rPr>
              <a:t>Dune Habitats</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27" name="Picture 26"/>
          <p:cNvPicPr>
            <a:picLocks noChangeAspect="1"/>
          </p:cNvPicPr>
          <p:nvPr/>
        </p:nvPicPr>
        <p:blipFill>
          <a:blip r:embed="rId4"/>
          <a:stretch>
            <a:fillRect/>
          </a:stretch>
        </p:blipFill>
        <p:spPr>
          <a:xfrm>
            <a:off x="1927353" y="2767231"/>
            <a:ext cx="5235264" cy="1270581"/>
          </a:xfrm>
          <a:prstGeom prst="rect">
            <a:avLst/>
          </a:prstGeom>
        </p:spPr>
      </p:pic>
      <p:sp>
        <p:nvSpPr>
          <p:cNvPr id="31" name="Rectangle 30"/>
          <p:cNvSpPr/>
          <p:nvPr/>
        </p:nvSpPr>
        <p:spPr>
          <a:xfrm>
            <a:off x="1927353" y="5057106"/>
            <a:ext cx="5167404" cy="3647152"/>
          </a:xfrm>
          <a:prstGeom prst="rect">
            <a:avLst/>
          </a:prstGeom>
        </p:spPr>
        <p:txBody>
          <a:bodyPr wrap="square" anchor="ctr">
            <a:spAutoFit/>
          </a:bodyPr>
          <a:lstStyle/>
          <a:p>
            <a:r>
              <a:rPr lang="en-US" sz="1100" dirty="0" smtClean="0">
                <a:solidFill>
                  <a:schemeClr val="tx1">
                    <a:lumMod val="75000"/>
                    <a:lumOff val="25000"/>
                  </a:schemeClr>
                </a:solidFill>
                <a:latin typeface="Arial"/>
                <a:cs typeface="Arial"/>
              </a:rPr>
              <a:t>Dune Formation:</a:t>
            </a:r>
          </a:p>
          <a:p>
            <a:endParaRPr lang="en-US" sz="1100" dirty="0" smtClean="0">
              <a:solidFill>
                <a:schemeClr val="tx1">
                  <a:lumMod val="75000"/>
                  <a:lumOff val="25000"/>
                </a:schemeClr>
              </a:solidFill>
              <a:latin typeface="Arial"/>
              <a:cs typeface="Arial"/>
            </a:endParaRPr>
          </a:p>
          <a:p>
            <a:r>
              <a:rPr lang="en-US" sz="1100" dirty="0" smtClean="0">
                <a:solidFill>
                  <a:schemeClr val="tx1">
                    <a:lumMod val="75000"/>
                    <a:lumOff val="25000"/>
                  </a:schemeClr>
                </a:solidFill>
                <a:latin typeface="Arial"/>
                <a:cs typeface="Arial"/>
              </a:rPr>
              <a:t>On virtually any barrier island, wind and sand combine to create sand dunes. Dunes play a vital role in protecting coastlines and property. They act as buffers against severe storms, protecting the lands beyond the dune from salt water intrusion, high wind and storm surges. Dunes also act as sand reservoirs, which are important for replenishing coastlines after tropical storms, hurricanes, intense wave action, or other </a:t>
            </a:r>
            <a:r>
              <a:rPr lang="en-US" sz="1100" dirty="0" err="1" smtClean="0">
                <a:solidFill>
                  <a:schemeClr val="tx1">
                    <a:lumMod val="75000"/>
                    <a:lumOff val="25000"/>
                  </a:schemeClr>
                </a:solidFill>
                <a:latin typeface="Arial"/>
                <a:cs typeface="Arial"/>
              </a:rPr>
              <a:t>erosional</a:t>
            </a:r>
            <a:r>
              <a:rPr lang="en-US" sz="1100" dirty="0" smtClean="0">
                <a:solidFill>
                  <a:schemeClr val="tx1">
                    <a:lumMod val="75000"/>
                    <a:lumOff val="25000"/>
                  </a:schemeClr>
                </a:solidFill>
                <a:latin typeface="Arial"/>
                <a:cs typeface="Arial"/>
              </a:rPr>
              <a:t> events.</a:t>
            </a:r>
          </a:p>
          <a:p>
            <a:endParaRPr lang="en-US" sz="1100" dirty="0" smtClean="0">
              <a:solidFill>
                <a:schemeClr val="tx1">
                  <a:lumMod val="75000"/>
                  <a:lumOff val="25000"/>
                </a:schemeClr>
              </a:solidFill>
              <a:latin typeface="Arial"/>
              <a:cs typeface="Arial"/>
            </a:endParaRPr>
          </a:p>
          <a:p>
            <a:r>
              <a:rPr lang="en-US" sz="1100" dirty="0" smtClean="0">
                <a:solidFill>
                  <a:schemeClr val="tx1">
                    <a:lumMod val="75000"/>
                    <a:lumOff val="25000"/>
                  </a:schemeClr>
                </a:solidFill>
                <a:latin typeface="Arial"/>
                <a:cs typeface="Arial"/>
              </a:rPr>
              <a:t>The process of dune formation begins with the transport of sand landward via </a:t>
            </a:r>
            <a:r>
              <a:rPr lang="en-US" sz="1100" dirty="0" err="1" smtClean="0">
                <a:solidFill>
                  <a:schemeClr val="tx1">
                    <a:lumMod val="75000"/>
                    <a:lumOff val="25000"/>
                  </a:schemeClr>
                </a:solidFill>
                <a:latin typeface="Arial"/>
                <a:cs typeface="Arial"/>
              </a:rPr>
              <a:t>saltation</a:t>
            </a:r>
            <a:r>
              <a:rPr lang="en-US" sz="1100" dirty="0" smtClean="0">
                <a:solidFill>
                  <a:schemeClr val="tx1">
                    <a:lumMod val="75000"/>
                    <a:lumOff val="25000"/>
                  </a:schemeClr>
                </a:solidFill>
                <a:latin typeface="Arial"/>
                <a:cs typeface="Arial"/>
              </a:rPr>
              <a:t>, surface creep, or suspension. </a:t>
            </a:r>
            <a:r>
              <a:rPr lang="en-US" sz="1100" dirty="0" err="1" smtClean="0">
                <a:solidFill>
                  <a:schemeClr val="tx1">
                    <a:lumMod val="75000"/>
                    <a:lumOff val="25000"/>
                  </a:schemeClr>
                </a:solidFill>
                <a:latin typeface="Arial"/>
                <a:cs typeface="Arial"/>
              </a:rPr>
              <a:t>Saltation</a:t>
            </a:r>
            <a:r>
              <a:rPr lang="en-US" sz="1100" dirty="0" smtClean="0">
                <a:solidFill>
                  <a:schemeClr val="tx1">
                    <a:lumMod val="75000"/>
                    <a:lumOff val="25000"/>
                  </a:schemeClr>
                </a:solidFill>
                <a:latin typeface="Arial"/>
                <a:cs typeface="Arial"/>
              </a:rPr>
              <a:t> occurs when medium sized grains of sand are transported up the slope of a beach as the result of winds blowing them along the beach surface. Surface creep is the movement of larger sized grains that are rolled along the beach surface due to collisions with bouncing mid-sized sand grains as they are blown up the beach during the </a:t>
            </a:r>
            <a:r>
              <a:rPr lang="en-US" sz="1100" dirty="0" err="1" smtClean="0">
                <a:solidFill>
                  <a:schemeClr val="tx1">
                    <a:lumMod val="75000"/>
                    <a:lumOff val="25000"/>
                  </a:schemeClr>
                </a:solidFill>
                <a:latin typeface="Arial"/>
                <a:cs typeface="Arial"/>
              </a:rPr>
              <a:t>saltation</a:t>
            </a:r>
            <a:r>
              <a:rPr lang="en-US" sz="1100" dirty="0" smtClean="0">
                <a:solidFill>
                  <a:schemeClr val="tx1">
                    <a:lumMod val="75000"/>
                    <a:lumOff val="25000"/>
                  </a:schemeClr>
                </a:solidFill>
                <a:latin typeface="Arial"/>
                <a:cs typeface="Arial"/>
              </a:rPr>
              <a:t> process. Perhaps the most common transport process is suspension, in which small sand grains are picked up by winds and blown landward in onshore breezes. This sand is deposited on the upper beach when the flow of wind is impeded by some obstruction (plants, driftwood, flotsam, etc.) that causes the wind to lose speed and momentum. Suspended sand grains then fall out of the air and are deposited on the slip face, or….</a:t>
            </a:r>
            <a:endParaRPr lang="en-US" u="sng" dirty="0" smtClean="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086987"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&gt; Scrub Habitats</a:t>
            </a:r>
            <a:endParaRPr lang="en-US" sz="1050" dirty="0">
              <a:solidFill>
                <a:schemeClr val="tx1">
                  <a:lumMod val="75000"/>
                  <a:lumOff val="25000"/>
                </a:schemeClr>
              </a:solidFill>
            </a:endParaRPr>
          </a:p>
        </p:txBody>
      </p:sp>
      <p:sp>
        <p:nvSpPr>
          <p:cNvPr id="28" name="Rectangle 27"/>
          <p:cNvSpPr/>
          <p:nvPr/>
        </p:nvSpPr>
        <p:spPr>
          <a:xfrm>
            <a:off x="3596711" y="2171700"/>
            <a:ext cx="1892803" cy="646331"/>
          </a:xfrm>
          <a:prstGeom prst="rect">
            <a:avLst/>
          </a:prstGeom>
        </p:spPr>
        <p:txBody>
          <a:bodyPr wrap="none">
            <a:spAutoFit/>
          </a:bodyPr>
          <a:lstStyle/>
          <a:p>
            <a:r>
              <a:rPr lang="en-US" dirty="0" smtClean="0">
                <a:solidFill>
                  <a:srgbClr val="446079"/>
                </a:solidFill>
                <a:latin typeface="Bookman Old Style"/>
                <a:cs typeface="Bookman Old Style"/>
              </a:rPr>
              <a:t>Scrub Habitats</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30" name="Picture 29"/>
          <p:cNvPicPr>
            <a:picLocks noChangeAspect="1"/>
          </p:cNvPicPr>
          <p:nvPr/>
        </p:nvPicPr>
        <p:blipFill>
          <a:blip r:embed="rId4"/>
          <a:stretch>
            <a:fillRect/>
          </a:stretch>
        </p:blipFill>
        <p:spPr>
          <a:xfrm>
            <a:off x="2514828" y="2818031"/>
            <a:ext cx="4072157" cy="2221177"/>
          </a:xfrm>
          <a:prstGeom prst="rect">
            <a:avLst/>
          </a:prstGeom>
        </p:spPr>
      </p:pic>
      <p:sp>
        <p:nvSpPr>
          <p:cNvPr id="32" name="Rectangle 31"/>
          <p:cNvSpPr/>
          <p:nvPr/>
        </p:nvSpPr>
        <p:spPr>
          <a:xfrm>
            <a:off x="2514827" y="5311021"/>
            <a:ext cx="4072157" cy="2292935"/>
          </a:xfrm>
          <a:prstGeom prst="rect">
            <a:avLst/>
          </a:prstGeom>
        </p:spPr>
        <p:txBody>
          <a:bodyPr wrap="square">
            <a:spAutoFit/>
          </a:bodyPr>
          <a:lstStyle/>
          <a:p>
            <a:r>
              <a:rPr lang="en-US" sz="1100" dirty="0" smtClean="0">
                <a:solidFill>
                  <a:schemeClr val="tx1">
                    <a:lumMod val="75000"/>
                    <a:lumOff val="25000"/>
                  </a:schemeClr>
                </a:solidFill>
                <a:latin typeface="Arial"/>
                <a:cs typeface="Arial"/>
              </a:rPr>
              <a:t>Stable </a:t>
            </a:r>
            <a:r>
              <a:rPr lang="en-US" sz="1100" dirty="0" err="1" smtClean="0">
                <a:solidFill>
                  <a:schemeClr val="tx1">
                    <a:lumMod val="75000"/>
                    <a:lumOff val="25000"/>
                  </a:schemeClr>
                </a:solidFill>
                <a:latin typeface="Arial"/>
                <a:cs typeface="Arial"/>
              </a:rPr>
              <a:t>backdune</a:t>
            </a:r>
            <a:r>
              <a:rPr lang="en-US" sz="1100" dirty="0" smtClean="0">
                <a:solidFill>
                  <a:schemeClr val="tx1">
                    <a:lumMod val="75000"/>
                    <a:lumOff val="25000"/>
                  </a:schemeClr>
                </a:solidFill>
                <a:latin typeface="Arial"/>
                <a:cs typeface="Arial"/>
              </a:rPr>
              <a:t> areas give rise to scrub communities built upon sandy or well drained soils, with the predominant vegetation being herbaceous shrubs, evergreen oaks, or pines. Coastal scrub communities, commonly referred to as coastal strand, are becoming vanishing ecosystems due to developmental pressures in the coastal zone. Most of the coastal habitats from Cape Canaveral in Brevard County, to Miami in Dade County have been highly fragmented due to development. In Brevard County alone, it has been estimated that the natural scrub community was diminished by 69% during the period between 1943 – 1991 (</a:t>
            </a:r>
            <a:r>
              <a:rPr lang="en-US" sz="1100" dirty="0" err="1" smtClean="0">
                <a:solidFill>
                  <a:schemeClr val="tx1">
                    <a:lumMod val="75000"/>
                    <a:lumOff val="25000"/>
                  </a:schemeClr>
                </a:solidFill>
                <a:latin typeface="Arial"/>
                <a:cs typeface="Arial"/>
              </a:rPr>
              <a:t>Schmalzer</a:t>
            </a:r>
            <a:r>
              <a:rPr lang="en-US" sz="1100" dirty="0" smtClean="0">
                <a:solidFill>
                  <a:schemeClr val="tx1">
                    <a:lumMod val="75000"/>
                    <a:lumOff val="25000"/>
                  </a:schemeClr>
                </a:solidFill>
                <a:latin typeface="Arial"/>
                <a:cs typeface="Arial"/>
              </a:rPr>
              <a:t> 1995; </a:t>
            </a:r>
            <a:r>
              <a:rPr lang="en-US" sz="1100" dirty="0" smtClean="0">
                <a:solidFill>
                  <a:schemeClr val="tx1">
                    <a:lumMod val="75000"/>
                    <a:lumOff val="25000"/>
                  </a:schemeClr>
                </a:solidFill>
                <a:latin typeface="Arial"/>
                <a:cs typeface="Arial"/>
                <a:hlinkClick r:id="rId5"/>
              </a:rPr>
              <a:t>Robinson and Smith 1996).</a:t>
            </a:r>
          </a:p>
          <a:p>
            <a:endParaRPr lang="en-US" sz="1100" dirty="0" smtClean="0">
              <a:solidFill>
                <a:schemeClr val="tx1">
                  <a:lumMod val="75000"/>
                  <a:lumOff val="25000"/>
                </a:schemeClr>
              </a:solidFill>
              <a:latin typeface="Arial"/>
              <a:cs typeface="Arial"/>
              <a:hlinkClick r:id="rId5"/>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666294"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&gt;  Decline of Scrub Habitats</a:t>
            </a:r>
            <a:endParaRPr lang="en-US" sz="1050" dirty="0">
              <a:solidFill>
                <a:schemeClr val="tx1">
                  <a:lumMod val="75000"/>
                  <a:lumOff val="25000"/>
                </a:schemeClr>
              </a:solidFill>
            </a:endParaRPr>
          </a:p>
        </p:txBody>
      </p:sp>
      <p:sp>
        <p:nvSpPr>
          <p:cNvPr id="28" name="Rectangle 27"/>
          <p:cNvSpPr/>
          <p:nvPr/>
        </p:nvSpPr>
        <p:spPr>
          <a:xfrm>
            <a:off x="2990516" y="2171700"/>
            <a:ext cx="3079088" cy="646331"/>
          </a:xfrm>
          <a:prstGeom prst="rect">
            <a:avLst/>
          </a:prstGeom>
        </p:spPr>
        <p:txBody>
          <a:bodyPr wrap="none">
            <a:spAutoFit/>
          </a:bodyPr>
          <a:lstStyle/>
          <a:p>
            <a:r>
              <a:rPr lang="en-US" dirty="0" smtClean="0">
                <a:solidFill>
                  <a:srgbClr val="446079"/>
                </a:solidFill>
                <a:latin typeface="Bookman Old Style"/>
                <a:cs typeface="Bookman Old Style"/>
              </a:rPr>
              <a:t>Decline of Scrub Habitats</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31" name="Picture 30"/>
          <p:cNvPicPr>
            <a:picLocks noChangeAspect="1"/>
          </p:cNvPicPr>
          <p:nvPr/>
        </p:nvPicPr>
        <p:blipFill>
          <a:blip r:embed="rId4"/>
          <a:stretch>
            <a:fillRect/>
          </a:stretch>
        </p:blipFill>
        <p:spPr>
          <a:xfrm>
            <a:off x="2549197" y="3098800"/>
            <a:ext cx="3937000" cy="2527300"/>
          </a:xfrm>
          <a:prstGeom prst="rect">
            <a:avLst/>
          </a:prstGeom>
        </p:spPr>
      </p:pic>
      <p:sp>
        <p:nvSpPr>
          <p:cNvPr id="33" name="Rectangle 32"/>
          <p:cNvSpPr/>
          <p:nvPr/>
        </p:nvSpPr>
        <p:spPr>
          <a:xfrm>
            <a:off x="2556723" y="5803900"/>
            <a:ext cx="4092447" cy="830997"/>
          </a:xfrm>
          <a:prstGeom prst="rect">
            <a:avLst/>
          </a:prstGeom>
        </p:spPr>
        <p:txBody>
          <a:bodyPr wrap="square">
            <a:spAutoFit/>
          </a:bodyPr>
          <a:lstStyle/>
          <a:p>
            <a:r>
              <a:rPr lang="en-US" sz="1000" dirty="0" smtClean="0">
                <a:solidFill>
                  <a:schemeClr val="tx1">
                    <a:lumMod val="75000"/>
                    <a:lumOff val="25000"/>
                  </a:schemeClr>
                </a:solidFill>
                <a:latin typeface="Arial"/>
                <a:cs typeface="Arial"/>
              </a:rPr>
              <a:t>U.S. Census Bureau statistics for population growth in Florida  from 1860 through 2020.  Note that the total for the year 2020 is a projected figure.                                        </a:t>
            </a:r>
            <a:r>
              <a:rPr lang="en-US" dirty="0" smtClean="0"/>
              <a:t>	</a:t>
            </a:r>
          </a:p>
        </p:txBody>
      </p:sp>
      <p:pic>
        <p:nvPicPr>
          <p:cNvPr id="34" name="Picture 33"/>
          <p:cNvPicPr>
            <a:picLocks noChangeAspect="1"/>
          </p:cNvPicPr>
          <p:nvPr/>
        </p:nvPicPr>
        <p:blipFill>
          <a:blip r:embed="rId5"/>
          <a:stretch>
            <a:fillRect/>
          </a:stretch>
        </p:blipFill>
        <p:spPr>
          <a:xfrm>
            <a:off x="2078257" y="6880681"/>
            <a:ext cx="5016500" cy="22733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839475"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&gt; Maritime Hammock Habitats</a:t>
            </a:r>
            <a:endParaRPr lang="en-US" sz="1050" dirty="0">
              <a:solidFill>
                <a:schemeClr val="tx1">
                  <a:lumMod val="75000"/>
                  <a:lumOff val="25000"/>
                </a:schemeClr>
              </a:solidFill>
            </a:endParaRPr>
          </a:p>
        </p:txBody>
      </p:sp>
      <p:sp>
        <p:nvSpPr>
          <p:cNvPr id="28" name="Rectangle 27"/>
          <p:cNvSpPr/>
          <p:nvPr/>
        </p:nvSpPr>
        <p:spPr>
          <a:xfrm>
            <a:off x="2990516" y="2171700"/>
            <a:ext cx="3448330" cy="646331"/>
          </a:xfrm>
          <a:prstGeom prst="rect">
            <a:avLst/>
          </a:prstGeom>
        </p:spPr>
        <p:txBody>
          <a:bodyPr wrap="none">
            <a:spAutoFit/>
          </a:bodyPr>
          <a:lstStyle/>
          <a:p>
            <a:r>
              <a:rPr lang="en-US" dirty="0" smtClean="0">
                <a:solidFill>
                  <a:srgbClr val="446079"/>
                </a:solidFill>
                <a:latin typeface="Bookman Old Style"/>
                <a:cs typeface="Bookman Old Style"/>
              </a:rPr>
              <a:t>Maritime Hammock Habitats </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27" name="Picture 26"/>
          <p:cNvPicPr>
            <a:picLocks noChangeAspect="1"/>
          </p:cNvPicPr>
          <p:nvPr/>
        </p:nvPicPr>
        <p:blipFill>
          <a:blip r:embed="rId4"/>
          <a:stretch>
            <a:fillRect/>
          </a:stretch>
        </p:blipFill>
        <p:spPr>
          <a:xfrm>
            <a:off x="2889196" y="2818031"/>
            <a:ext cx="3549650" cy="2917397"/>
          </a:xfrm>
          <a:prstGeom prst="rect">
            <a:avLst/>
          </a:prstGeom>
        </p:spPr>
      </p:pic>
      <p:sp>
        <p:nvSpPr>
          <p:cNvPr id="30" name="Rectangle 29"/>
          <p:cNvSpPr/>
          <p:nvPr/>
        </p:nvSpPr>
        <p:spPr>
          <a:xfrm>
            <a:off x="2552646" y="6032500"/>
            <a:ext cx="4241854" cy="2970043"/>
          </a:xfrm>
          <a:prstGeom prst="rect">
            <a:avLst/>
          </a:prstGeom>
        </p:spPr>
        <p:txBody>
          <a:bodyPr wrap="square">
            <a:spAutoFit/>
          </a:bodyPr>
          <a:lstStyle/>
          <a:p>
            <a:r>
              <a:rPr lang="en-US" sz="1100" dirty="0" smtClean="0">
                <a:solidFill>
                  <a:schemeClr val="tx1">
                    <a:lumMod val="75000"/>
                    <a:lumOff val="25000"/>
                  </a:schemeClr>
                </a:solidFill>
                <a:latin typeface="Arial"/>
                <a:cs typeface="Arial"/>
              </a:rPr>
              <a:t>Maritime hammocks, also known as maritime forests, tropical hammocks or coastal hammocks, are characterized as narrow bands of forest that develop almost exclusively on stabilized </a:t>
            </a:r>
            <a:r>
              <a:rPr lang="en-US" sz="1100" dirty="0" err="1" smtClean="0">
                <a:solidFill>
                  <a:schemeClr val="tx1">
                    <a:lumMod val="75000"/>
                    <a:lumOff val="25000"/>
                  </a:schemeClr>
                </a:solidFill>
                <a:latin typeface="Arial"/>
                <a:cs typeface="Arial"/>
              </a:rPr>
              <a:t>backdunes</a:t>
            </a:r>
            <a:r>
              <a:rPr lang="en-US" sz="1100" dirty="0" smtClean="0">
                <a:solidFill>
                  <a:schemeClr val="tx1">
                    <a:lumMod val="75000"/>
                    <a:lumOff val="25000"/>
                  </a:schemeClr>
                </a:solidFill>
                <a:latin typeface="Arial"/>
                <a:cs typeface="Arial"/>
              </a:rPr>
              <a:t> of barrier islands, inland of primary dunes and scrub. Maritime forests occur discontinuously along the entire Atlantic coast of the United States, interrupted by natural features such as inlets and bays, and anthropogenic activities such as coastal development and agriculture. Adjacent maritime forests tend to be </a:t>
            </a:r>
            <a:r>
              <a:rPr lang="en-US" sz="1100" dirty="0" err="1" smtClean="0">
                <a:solidFill>
                  <a:schemeClr val="tx1">
                    <a:lumMod val="75000"/>
                    <a:lumOff val="25000"/>
                  </a:schemeClr>
                </a:solidFill>
                <a:latin typeface="Arial"/>
                <a:cs typeface="Arial"/>
              </a:rPr>
              <a:t>vegetatively</a:t>
            </a:r>
            <a:r>
              <a:rPr lang="en-US" sz="1100" dirty="0" smtClean="0">
                <a:solidFill>
                  <a:schemeClr val="tx1">
                    <a:lumMod val="75000"/>
                    <a:lumOff val="25000"/>
                  </a:schemeClr>
                </a:solidFill>
                <a:latin typeface="Arial"/>
                <a:cs typeface="Arial"/>
              </a:rPr>
              <a:t> similar to one another, but overall vegetation profiles change with latitude. Florida, which has the longest coastline in the contiguous United States, has approximately 468,000 acres (</a:t>
            </a:r>
            <a:r>
              <a:rPr lang="en-US" sz="1100" dirty="0" err="1" smtClean="0">
                <a:solidFill>
                  <a:schemeClr val="tx1">
                    <a:lumMod val="75000"/>
                    <a:lumOff val="25000"/>
                  </a:schemeClr>
                </a:solidFill>
                <a:latin typeface="Arial"/>
                <a:cs typeface="Arial"/>
              </a:rPr>
              <a:t>Bellis</a:t>
            </a:r>
            <a:r>
              <a:rPr lang="en-US" sz="1100" dirty="0" smtClean="0">
                <a:solidFill>
                  <a:schemeClr val="tx1">
                    <a:lumMod val="75000"/>
                    <a:lumOff val="25000"/>
                  </a:schemeClr>
                </a:solidFill>
                <a:latin typeface="Arial"/>
                <a:cs typeface="Arial"/>
              </a:rPr>
              <a:t> 1995) of barrier islands, with maritime forests occupying the highest, most stable areas of these islands. The present location and extent of today’s maritime forests were established approximately 5000 years ago, becoming stabilized as sea level rise declined from 0.3 </a:t>
            </a:r>
            <a:r>
              <a:rPr lang="en-US" sz="1100" dirty="0" err="1" smtClean="0">
                <a:solidFill>
                  <a:schemeClr val="tx1">
                    <a:lumMod val="75000"/>
                    <a:lumOff val="25000"/>
                  </a:schemeClr>
                </a:solidFill>
                <a:latin typeface="Arial"/>
                <a:cs typeface="Arial"/>
              </a:rPr>
              <a:t>m</a:t>
            </a:r>
            <a:r>
              <a:rPr lang="en-US" sz="1100" dirty="0" smtClean="0">
                <a:solidFill>
                  <a:schemeClr val="tx1">
                    <a:lumMod val="75000"/>
                    <a:lumOff val="25000"/>
                  </a:schemeClr>
                </a:solidFill>
                <a:latin typeface="Arial"/>
                <a:cs typeface="Arial"/>
              </a:rPr>
              <a:t> to 0.1 </a:t>
            </a:r>
            <a:r>
              <a:rPr lang="en-US" sz="1100" dirty="0" err="1" smtClean="0">
                <a:solidFill>
                  <a:schemeClr val="tx1">
                    <a:lumMod val="75000"/>
                    <a:lumOff val="25000"/>
                  </a:schemeClr>
                </a:solidFill>
                <a:latin typeface="Arial"/>
                <a:cs typeface="Arial"/>
              </a:rPr>
              <a:t>m</a:t>
            </a:r>
            <a:r>
              <a:rPr lang="en-US" sz="1100" dirty="0" smtClean="0">
                <a:solidFill>
                  <a:schemeClr val="tx1">
                    <a:lumMod val="75000"/>
                    <a:lumOff val="25000"/>
                  </a:schemeClr>
                </a:solidFill>
                <a:latin typeface="Arial"/>
                <a:cs typeface="Arial"/>
              </a:rPr>
              <a:t> per century (</a:t>
            </a:r>
            <a:r>
              <a:rPr lang="en-US" sz="1100" dirty="0" err="1" smtClean="0">
                <a:solidFill>
                  <a:schemeClr val="tx1">
                    <a:lumMod val="75000"/>
                    <a:lumOff val="25000"/>
                  </a:schemeClr>
                </a:solidFill>
                <a:latin typeface="Arial"/>
                <a:cs typeface="Arial"/>
              </a:rPr>
              <a:t>Bellis</a:t>
            </a:r>
            <a:r>
              <a:rPr lang="en-US" sz="1100" dirty="0" smtClean="0">
                <a:solidFill>
                  <a:schemeClr val="tx1">
                    <a:lumMod val="75000"/>
                    <a:lumOff val="25000"/>
                  </a:schemeClr>
                </a:solidFill>
                <a:latin typeface="Arial"/>
                <a:cs typeface="Arial"/>
              </a:rPr>
              <a:t> 1995).</a:t>
            </a:r>
            <a:endParaRPr lang="en-US" sz="1100" dirty="0">
              <a:solidFill>
                <a:schemeClr val="tx1">
                  <a:lumMod val="75000"/>
                  <a:lumOff val="25000"/>
                </a:schemeClr>
              </a:solidFill>
              <a:latin typeface="Arial"/>
              <a:cs typeface="Aria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35187"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&gt;  Mangrove Habitats</a:t>
            </a:r>
            <a:endParaRPr lang="en-US" sz="1050" dirty="0">
              <a:solidFill>
                <a:schemeClr val="tx1">
                  <a:lumMod val="75000"/>
                  <a:lumOff val="25000"/>
                </a:schemeClr>
              </a:solidFill>
            </a:endParaRPr>
          </a:p>
        </p:txBody>
      </p:sp>
      <p:sp>
        <p:nvSpPr>
          <p:cNvPr id="28" name="Rectangle 27"/>
          <p:cNvSpPr/>
          <p:nvPr/>
        </p:nvSpPr>
        <p:spPr>
          <a:xfrm>
            <a:off x="3234077" y="2171700"/>
            <a:ext cx="2314681" cy="646331"/>
          </a:xfrm>
          <a:prstGeom prst="rect">
            <a:avLst/>
          </a:prstGeom>
        </p:spPr>
        <p:txBody>
          <a:bodyPr wrap="none">
            <a:spAutoFit/>
          </a:bodyPr>
          <a:lstStyle/>
          <a:p>
            <a:r>
              <a:rPr lang="en-US" dirty="0" smtClean="0">
                <a:solidFill>
                  <a:srgbClr val="446079"/>
                </a:solidFill>
                <a:latin typeface="Bookman Old Style"/>
                <a:cs typeface="Bookman Old Style"/>
              </a:rPr>
              <a:t>Mangrove Habitats </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31" name="Picture 30"/>
          <p:cNvPicPr>
            <a:picLocks noChangeAspect="1"/>
          </p:cNvPicPr>
          <p:nvPr/>
        </p:nvPicPr>
        <p:blipFill>
          <a:blip r:embed="rId4"/>
          <a:stretch>
            <a:fillRect/>
          </a:stretch>
        </p:blipFill>
        <p:spPr>
          <a:xfrm>
            <a:off x="2904983" y="2714625"/>
            <a:ext cx="3089318" cy="4121150"/>
          </a:xfrm>
          <a:prstGeom prst="rect">
            <a:avLst/>
          </a:prstGeom>
        </p:spPr>
      </p:pic>
      <p:pic>
        <p:nvPicPr>
          <p:cNvPr id="32" name="Picture 31"/>
          <p:cNvPicPr>
            <a:picLocks noChangeAspect="1"/>
          </p:cNvPicPr>
          <p:nvPr/>
        </p:nvPicPr>
        <p:blipFill>
          <a:blip r:embed="rId5"/>
          <a:stretch>
            <a:fillRect/>
          </a:stretch>
        </p:blipFill>
        <p:spPr>
          <a:xfrm>
            <a:off x="2879583" y="6880681"/>
            <a:ext cx="1574800" cy="1181100"/>
          </a:xfrm>
          <a:prstGeom prst="rect">
            <a:avLst/>
          </a:prstGeom>
        </p:spPr>
      </p:pic>
      <p:pic>
        <p:nvPicPr>
          <p:cNvPr id="33" name="Picture 32"/>
          <p:cNvPicPr>
            <a:picLocks noChangeAspect="1"/>
          </p:cNvPicPr>
          <p:nvPr/>
        </p:nvPicPr>
        <p:blipFill>
          <a:blip r:embed="rId6"/>
          <a:stretch>
            <a:fillRect/>
          </a:stretch>
        </p:blipFill>
        <p:spPr>
          <a:xfrm>
            <a:off x="4447504" y="6901684"/>
            <a:ext cx="1546797" cy="1160097"/>
          </a:xfrm>
          <a:prstGeom prst="rect">
            <a:avLst/>
          </a:prstGeom>
        </p:spPr>
      </p:pic>
      <p:sp>
        <p:nvSpPr>
          <p:cNvPr id="34" name="Rectangle 33"/>
          <p:cNvSpPr/>
          <p:nvPr/>
        </p:nvSpPr>
        <p:spPr>
          <a:xfrm>
            <a:off x="2321188" y="8305800"/>
            <a:ext cx="4266390" cy="1107996"/>
          </a:xfrm>
          <a:prstGeom prst="rect">
            <a:avLst/>
          </a:prstGeom>
        </p:spPr>
        <p:txBody>
          <a:bodyPr wrap="square">
            <a:spAutoFit/>
          </a:bodyPr>
          <a:lstStyle/>
          <a:p>
            <a:r>
              <a:rPr lang="en-US" sz="1100" dirty="0" smtClean="0">
                <a:solidFill>
                  <a:srgbClr val="404040"/>
                </a:solidFill>
                <a:latin typeface="Arial"/>
                <a:cs typeface="Arial"/>
              </a:rPr>
              <a:t>MANGROVES OF FLORIDA</a:t>
            </a:r>
          </a:p>
          <a:p>
            <a:r>
              <a:rPr lang="en-US" sz="1100" dirty="0" smtClean="0">
                <a:latin typeface="Arial"/>
                <a:cs typeface="Arial"/>
              </a:rPr>
              <a:t> The term mangrove is loosely used to describe a wide variety of often unrelated tropical and subtropical trees and shrubs which share common characteristics.  Globally, more than 50 species in 16 different families are considered mangroves</a:t>
            </a:r>
            <a:endParaRPr lang="en-US" sz="1100" dirty="0">
              <a:latin typeface="Arial"/>
              <a:cs typeface="Aria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2893227"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Mosquito Impoundments</a:t>
            </a:r>
            <a:endParaRPr lang="en-US" sz="1050" dirty="0">
              <a:solidFill>
                <a:schemeClr val="tx1">
                  <a:lumMod val="75000"/>
                  <a:lumOff val="25000"/>
                </a:schemeClr>
              </a:solidFill>
            </a:endParaRPr>
          </a:p>
        </p:txBody>
      </p:sp>
      <p:sp>
        <p:nvSpPr>
          <p:cNvPr id="28" name="Rectangle 27"/>
          <p:cNvSpPr/>
          <p:nvPr/>
        </p:nvSpPr>
        <p:spPr>
          <a:xfrm>
            <a:off x="3081680" y="2171700"/>
            <a:ext cx="3014730" cy="646331"/>
          </a:xfrm>
          <a:prstGeom prst="rect">
            <a:avLst/>
          </a:prstGeom>
        </p:spPr>
        <p:txBody>
          <a:bodyPr wrap="none">
            <a:spAutoFit/>
          </a:bodyPr>
          <a:lstStyle/>
          <a:p>
            <a:r>
              <a:rPr lang="en-US" dirty="0" smtClean="0">
                <a:solidFill>
                  <a:srgbClr val="446079"/>
                </a:solidFill>
                <a:latin typeface="Bookman Old Style"/>
                <a:cs typeface="Bookman Old Style"/>
              </a:rPr>
              <a:t>Mosquito Impoundments </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27" name="Picture 26"/>
          <p:cNvPicPr>
            <a:picLocks noChangeAspect="1"/>
          </p:cNvPicPr>
          <p:nvPr/>
        </p:nvPicPr>
        <p:blipFill>
          <a:blip r:embed="rId4"/>
          <a:stretch>
            <a:fillRect/>
          </a:stretch>
        </p:blipFill>
        <p:spPr>
          <a:xfrm>
            <a:off x="2929684" y="2997200"/>
            <a:ext cx="3319123" cy="2038890"/>
          </a:xfrm>
          <a:prstGeom prst="rect">
            <a:avLst/>
          </a:prstGeom>
        </p:spPr>
      </p:pic>
      <p:sp>
        <p:nvSpPr>
          <p:cNvPr id="30" name="Rectangle 29"/>
          <p:cNvSpPr/>
          <p:nvPr/>
        </p:nvSpPr>
        <p:spPr>
          <a:xfrm>
            <a:off x="2252987" y="5311021"/>
            <a:ext cx="4806587" cy="2462212"/>
          </a:xfrm>
          <a:prstGeom prst="rect">
            <a:avLst/>
          </a:prstGeom>
        </p:spPr>
        <p:txBody>
          <a:bodyPr wrap="square">
            <a:spAutoFit/>
          </a:bodyPr>
          <a:lstStyle/>
          <a:p>
            <a:r>
              <a:rPr lang="en-US" sz="1100" dirty="0" smtClean="0">
                <a:solidFill>
                  <a:schemeClr val="tx1">
                    <a:lumMod val="75000"/>
                    <a:lumOff val="25000"/>
                  </a:schemeClr>
                </a:solidFill>
                <a:latin typeface="Arial"/>
                <a:cs typeface="Arial"/>
              </a:rPr>
              <a:t>Mosquito control impoundments are areas of salt marsh or mangrove forest that have been </a:t>
            </a:r>
            <a:r>
              <a:rPr lang="en-US" sz="1100" dirty="0" err="1" smtClean="0">
                <a:solidFill>
                  <a:schemeClr val="tx1">
                    <a:lumMod val="75000"/>
                    <a:lumOff val="25000"/>
                  </a:schemeClr>
                </a:solidFill>
                <a:latin typeface="Arial"/>
                <a:cs typeface="Arial"/>
              </a:rPr>
              <a:t>diked</a:t>
            </a:r>
            <a:r>
              <a:rPr lang="en-US" sz="1100" dirty="0" smtClean="0">
                <a:solidFill>
                  <a:schemeClr val="tx1">
                    <a:lumMod val="75000"/>
                    <a:lumOff val="25000"/>
                  </a:schemeClr>
                </a:solidFill>
                <a:latin typeface="Arial"/>
                <a:cs typeface="Arial"/>
              </a:rPr>
              <a:t> to allow control of water levels for purposes of mosquito control.  Within the dikes, perimeter ditches are flooded artificially in order to control breeding and reproduction of salt marsh mosquitoes without the use of pesticides.  Florida’s mangroves and salt marshes have historically been problem areas in one important respect:  they are preferred breeding habitat for salt marsh mosquitoes (</a:t>
            </a:r>
            <a:r>
              <a:rPr lang="en-US" sz="1100" i="1" dirty="0" err="1" smtClean="0">
                <a:solidFill>
                  <a:schemeClr val="tx1">
                    <a:lumMod val="75000"/>
                    <a:lumOff val="25000"/>
                  </a:schemeClr>
                </a:solidFill>
                <a:latin typeface="Arial"/>
                <a:cs typeface="Arial"/>
              </a:rPr>
              <a:t>Ochlerotatus</a:t>
            </a:r>
            <a:r>
              <a:rPr lang="en-US" sz="1100" i="1" dirty="0" smtClean="0">
                <a:solidFill>
                  <a:schemeClr val="tx1">
                    <a:lumMod val="75000"/>
                    <a:lumOff val="25000"/>
                  </a:schemeClr>
                </a:solidFill>
                <a:latin typeface="Arial"/>
                <a:cs typeface="Arial"/>
              </a:rPr>
              <a:t> </a:t>
            </a:r>
            <a:r>
              <a:rPr lang="en-US" sz="1100" i="1" dirty="0" err="1" smtClean="0">
                <a:solidFill>
                  <a:schemeClr val="tx1">
                    <a:lumMod val="75000"/>
                    <a:lumOff val="25000"/>
                  </a:schemeClr>
                </a:solidFill>
                <a:latin typeface="Arial"/>
                <a:cs typeface="Arial"/>
              </a:rPr>
              <a:t>taeniorrhynchus</a:t>
            </a:r>
            <a:r>
              <a:rPr lang="en-US" sz="1100" i="1" dirty="0" smtClean="0">
                <a:solidFill>
                  <a:schemeClr val="tx1">
                    <a:lumMod val="75000"/>
                    <a:lumOff val="25000"/>
                  </a:schemeClr>
                </a:solidFill>
                <a:latin typeface="Arial"/>
                <a:cs typeface="Arial"/>
              </a:rPr>
              <a:t> and O. </a:t>
            </a:r>
            <a:r>
              <a:rPr lang="en-US" sz="1100" i="1" dirty="0" err="1" smtClean="0">
                <a:solidFill>
                  <a:schemeClr val="tx1">
                    <a:lumMod val="75000"/>
                    <a:lumOff val="25000"/>
                  </a:schemeClr>
                </a:solidFill>
                <a:latin typeface="Arial"/>
                <a:cs typeface="Arial"/>
              </a:rPr>
              <a:t>sollicitans</a:t>
            </a:r>
            <a:r>
              <a:rPr lang="en-US" sz="1100" i="1" dirty="0" smtClean="0">
                <a:solidFill>
                  <a:schemeClr val="tx1">
                    <a:lumMod val="75000"/>
                    <a:lumOff val="25000"/>
                  </a:schemeClr>
                </a:solidFill>
                <a:latin typeface="Arial"/>
                <a:cs typeface="Arial"/>
              </a:rPr>
              <a:t>).  These mosquitoes are an important nuisance species that affect the health of humans and domestic animals.  Salt marsh mosquitoes do not reproduce by laying their eggs in standing water.  Rather, they deposit eggs in the moist soils of high marsh above the water line in tidal wetlands (Provost 1976).  Eggs will remain dormant, often for long periods of time, until water levels rise in response to rains or tides.  Eggs hatch in the water and undergo several larval stages be</a:t>
            </a:r>
            <a:endParaRPr lang="en-US" sz="1100" dirty="0">
              <a:solidFill>
                <a:schemeClr val="tx1">
                  <a:lumMod val="75000"/>
                  <a:lumOff val="25000"/>
                </a:schemeClr>
              </a:solidFill>
              <a:latin typeface="Arial"/>
              <a:cs typeface="Aria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47953" y="1224286"/>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60237"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&gt;  Salt Marsh Habitats</a:t>
            </a:r>
            <a:endParaRPr lang="en-US" sz="1050" dirty="0">
              <a:solidFill>
                <a:schemeClr val="tx1">
                  <a:lumMod val="75000"/>
                  <a:lumOff val="25000"/>
                </a:schemeClr>
              </a:solidFill>
            </a:endParaRPr>
          </a:p>
        </p:txBody>
      </p:sp>
      <p:sp>
        <p:nvSpPr>
          <p:cNvPr id="28" name="Rectangle 27"/>
          <p:cNvSpPr/>
          <p:nvPr/>
        </p:nvSpPr>
        <p:spPr>
          <a:xfrm>
            <a:off x="3411877" y="2222500"/>
            <a:ext cx="2455908" cy="646331"/>
          </a:xfrm>
          <a:prstGeom prst="rect">
            <a:avLst/>
          </a:prstGeom>
        </p:spPr>
        <p:txBody>
          <a:bodyPr wrap="none">
            <a:spAutoFit/>
          </a:bodyPr>
          <a:lstStyle/>
          <a:p>
            <a:r>
              <a:rPr lang="en-US" dirty="0" smtClean="0">
                <a:solidFill>
                  <a:srgbClr val="446079"/>
                </a:solidFill>
                <a:latin typeface="Bookman Old Style"/>
                <a:cs typeface="Bookman Old Style"/>
              </a:rPr>
              <a:t>Salt Marsh Habitats</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31" name="Picture 30"/>
          <p:cNvPicPr>
            <a:picLocks noChangeAspect="1"/>
          </p:cNvPicPr>
          <p:nvPr/>
        </p:nvPicPr>
        <p:blipFill>
          <a:blip r:embed="rId4"/>
          <a:stretch>
            <a:fillRect/>
          </a:stretch>
        </p:blipFill>
        <p:spPr>
          <a:xfrm>
            <a:off x="2726077" y="2818031"/>
            <a:ext cx="1828800" cy="1371600"/>
          </a:xfrm>
          <a:prstGeom prst="rect">
            <a:avLst/>
          </a:prstGeom>
        </p:spPr>
      </p:pic>
      <p:pic>
        <p:nvPicPr>
          <p:cNvPr id="32" name="Picture 31"/>
          <p:cNvPicPr>
            <a:picLocks noChangeAspect="1"/>
          </p:cNvPicPr>
          <p:nvPr/>
        </p:nvPicPr>
        <p:blipFill>
          <a:blip r:embed="rId5"/>
          <a:stretch>
            <a:fillRect/>
          </a:stretch>
        </p:blipFill>
        <p:spPr>
          <a:xfrm>
            <a:off x="4554877" y="2818031"/>
            <a:ext cx="1828800" cy="1371600"/>
          </a:xfrm>
          <a:prstGeom prst="rect">
            <a:avLst/>
          </a:prstGeom>
        </p:spPr>
      </p:pic>
      <p:pic>
        <p:nvPicPr>
          <p:cNvPr id="33" name="Picture 32"/>
          <p:cNvPicPr>
            <a:picLocks noChangeAspect="1"/>
          </p:cNvPicPr>
          <p:nvPr/>
        </p:nvPicPr>
        <p:blipFill>
          <a:blip r:embed="rId6"/>
          <a:stretch>
            <a:fillRect/>
          </a:stretch>
        </p:blipFill>
        <p:spPr>
          <a:xfrm>
            <a:off x="2726077" y="4216400"/>
            <a:ext cx="1828800" cy="1371600"/>
          </a:xfrm>
          <a:prstGeom prst="rect">
            <a:avLst/>
          </a:prstGeom>
        </p:spPr>
      </p:pic>
      <p:pic>
        <p:nvPicPr>
          <p:cNvPr id="34" name="Picture 33"/>
          <p:cNvPicPr>
            <a:picLocks noChangeAspect="1"/>
          </p:cNvPicPr>
          <p:nvPr/>
        </p:nvPicPr>
        <p:blipFill>
          <a:blip r:embed="rId7"/>
          <a:stretch>
            <a:fillRect/>
          </a:stretch>
        </p:blipFill>
        <p:spPr>
          <a:xfrm>
            <a:off x="4576043" y="4216400"/>
            <a:ext cx="1828800" cy="1371600"/>
          </a:xfrm>
          <a:prstGeom prst="rect">
            <a:avLst/>
          </a:prstGeom>
        </p:spPr>
      </p:pic>
      <p:sp>
        <p:nvSpPr>
          <p:cNvPr id="35" name="Rectangle 34"/>
          <p:cNvSpPr/>
          <p:nvPr/>
        </p:nvSpPr>
        <p:spPr>
          <a:xfrm>
            <a:off x="2336799" y="5903490"/>
            <a:ext cx="4757958" cy="1785104"/>
          </a:xfrm>
          <a:prstGeom prst="rect">
            <a:avLst/>
          </a:prstGeom>
        </p:spPr>
        <p:txBody>
          <a:bodyPr wrap="square">
            <a:spAutoFit/>
          </a:bodyPr>
          <a:lstStyle/>
          <a:p>
            <a:r>
              <a:rPr lang="en-US" sz="1100" b="1" dirty="0" smtClean="0">
                <a:solidFill>
                  <a:schemeClr val="tx1">
                    <a:lumMod val="75000"/>
                    <a:lumOff val="25000"/>
                  </a:schemeClr>
                </a:solidFill>
                <a:latin typeface="Arial"/>
                <a:cs typeface="Arial"/>
              </a:rPr>
              <a:t>SALT MARSHES DEFINED</a:t>
            </a:r>
          </a:p>
          <a:p>
            <a:endParaRPr lang="en-US" sz="1100" b="1" dirty="0" smtClean="0">
              <a:solidFill>
                <a:schemeClr val="tx1">
                  <a:lumMod val="75000"/>
                  <a:lumOff val="25000"/>
                </a:schemeClr>
              </a:solidFill>
              <a:latin typeface="Arial"/>
              <a:cs typeface="Arial"/>
            </a:endParaRPr>
          </a:p>
          <a:p>
            <a:r>
              <a:rPr lang="en-US" sz="1100" dirty="0" smtClean="0">
                <a:solidFill>
                  <a:schemeClr val="tx1">
                    <a:lumMod val="75000"/>
                    <a:lumOff val="25000"/>
                  </a:schemeClr>
                </a:solidFill>
                <a:latin typeface="Arial"/>
                <a:cs typeface="Arial"/>
              </a:rPr>
              <a:t>Salt marshes form in sheltered coastal areas where sediments accumulate and allow growth of angiosperm plants (</a:t>
            </a:r>
            <a:r>
              <a:rPr lang="en-US" sz="1100" dirty="0" err="1" smtClean="0">
                <a:solidFill>
                  <a:schemeClr val="tx1">
                    <a:lumMod val="75000"/>
                    <a:lumOff val="25000"/>
                  </a:schemeClr>
                </a:solidFill>
                <a:latin typeface="Arial"/>
                <a:cs typeface="Arial"/>
              </a:rPr>
              <a:t>Pennings</a:t>
            </a:r>
            <a:r>
              <a:rPr lang="en-US" sz="1100" dirty="0" smtClean="0">
                <a:solidFill>
                  <a:schemeClr val="tx1">
                    <a:lumMod val="75000"/>
                    <a:lumOff val="25000"/>
                  </a:schemeClr>
                </a:solidFill>
                <a:latin typeface="Arial"/>
                <a:cs typeface="Arial"/>
              </a:rPr>
              <a:t> &amp; </a:t>
            </a:r>
            <a:r>
              <a:rPr lang="en-US" sz="1100" dirty="0" err="1" smtClean="0">
                <a:solidFill>
                  <a:schemeClr val="tx1">
                    <a:lumMod val="75000"/>
                    <a:lumOff val="25000"/>
                  </a:schemeClr>
                </a:solidFill>
                <a:latin typeface="Arial"/>
                <a:cs typeface="Arial"/>
              </a:rPr>
              <a:t>Bertness</a:t>
            </a:r>
            <a:r>
              <a:rPr lang="en-US" sz="1100" dirty="0" smtClean="0">
                <a:solidFill>
                  <a:schemeClr val="tx1">
                    <a:lumMod val="75000"/>
                    <a:lumOff val="25000"/>
                  </a:schemeClr>
                </a:solidFill>
                <a:latin typeface="Arial"/>
                <a:cs typeface="Arial"/>
              </a:rPr>
              <a:t> 2001) that comprise the foundation of the ecosystem. Salt marshes develop between terrestrial and marine environments, resulting in biologically diverse communities adapted for harsh environmental conditions including desiccation, flooding, and extreme temperature and salinity fluctuations. Marshes act as nurseries to a wide variety of organisms, some of which are notably threat</a:t>
            </a:r>
            <a:endParaRPr lang="en-US" sz="1100" dirty="0">
              <a:solidFill>
                <a:schemeClr val="tx1">
                  <a:lumMod val="75000"/>
                  <a:lumOff val="25000"/>
                </a:schemeClr>
              </a:solidFill>
              <a:latin typeface="Arial"/>
              <a:cs typeface="Aria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273975"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&gt;  Tidal Flat Habitats</a:t>
            </a:r>
            <a:endParaRPr lang="en-US" sz="1050" dirty="0">
              <a:solidFill>
                <a:schemeClr val="tx1">
                  <a:lumMod val="75000"/>
                  <a:lumOff val="25000"/>
                </a:schemeClr>
              </a:solidFill>
            </a:endParaRPr>
          </a:p>
        </p:txBody>
      </p:sp>
      <p:sp>
        <p:nvSpPr>
          <p:cNvPr id="28" name="Rectangle 27"/>
          <p:cNvSpPr/>
          <p:nvPr/>
        </p:nvSpPr>
        <p:spPr>
          <a:xfrm>
            <a:off x="3411877" y="2222500"/>
            <a:ext cx="2300630" cy="646331"/>
          </a:xfrm>
          <a:prstGeom prst="rect">
            <a:avLst/>
          </a:prstGeom>
        </p:spPr>
        <p:txBody>
          <a:bodyPr wrap="none">
            <a:spAutoFit/>
          </a:bodyPr>
          <a:lstStyle/>
          <a:p>
            <a:r>
              <a:rPr lang="en-US" dirty="0" smtClean="0">
                <a:solidFill>
                  <a:srgbClr val="446079"/>
                </a:solidFill>
                <a:latin typeface="Bookman Old Style"/>
                <a:cs typeface="Bookman Old Style"/>
              </a:rPr>
              <a:t>Tidal Flat Habitats</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27" name="Picture 26"/>
          <p:cNvPicPr>
            <a:picLocks noChangeAspect="1"/>
          </p:cNvPicPr>
          <p:nvPr/>
        </p:nvPicPr>
        <p:blipFill>
          <a:blip r:embed="rId4"/>
          <a:stretch>
            <a:fillRect/>
          </a:stretch>
        </p:blipFill>
        <p:spPr>
          <a:xfrm>
            <a:off x="2218216" y="2767231"/>
            <a:ext cx="4746574" cy="3892550"/>
          </a:xfrm>
          <a:prstGeom prst="rect">
            <a:avLst/>
          </a:prstGeom>
        </p:spPr>
      </p:pic>
      <p:sp>
        <p:nvSpPr>
          <p:cNvPr id="30" name="Rectangle 29"/>
          <p:cNvSpPr/>
          <p:nvPr/>
        </p:nvSpPr>
        <p:spPr>
          <a:xfrm>
            <a:off x="2154716" y="6659781"/>
            <a:ext cx="4810074" cy="553998"/>
          </a:xfrm>
          <a:prstGeom prst="rect">
            <a:avLst/>
          </a:prstGeom>
        </p:spPr>
        <p:txBody>
          <a:bodyPr wrap="square">
            <a:spAutoFit/>
          </a:bodyPr>
          <a:lstStyle/>
          <a:p>
            <a:r>
              <a:rPr lang="en-US" sz="1000" dirty="0" smtClean="0">
                <a:solidFill>
                  <a:schemeClr val="tx1">
                    <a:lumMod val="75000"/>
                    <a:lumOff val="25000"/>
                  </a:schemeClr>
                </a:solidFill>
                <a:latin typeface="Arial"/>
                <a:cs typeface="Arial"/>
              </a:rPr>
              <a:t>Fig. 1. Indian River Lagoon tidal flat: (A) view of flat on eastern edge of Coon Island, Ft. Pierce, FL.; (B) exposed area of flat with Ft. Pierce Inlet in background; (C) protected area of flat with Tucker Cove in background.</a:t>
            </a:r>
            <a:endParaRPr lang="en-US" sz="1000" dirty="0">
              <a:solidFill>
                <a:schemeClr val="tx1">
                  <a:lumMod val="75000"/>
                  <a:lumOff val="25000"/>
                </a:schemeClr>
              </a:solidFill>
              <a:latin typeface="Arial"/>
              <a:cs typeface="Arial"/>
            </a:endParaRPr>
          </a:p>
        </p:txBody>
      </p:sp>
      <p:sp>
        <p:nvSpPr>
          <p:cNvPr id="36" name="Rectangle 35"/>
          <p:cNvSpPr/>
          <p:nvPr/>
        </p:nvSpPr>
        <p:spPr>
          <a:xfrm>
            <a:off x="2218216" y="7594600"/>
            <a:ext cx="4746574" cy="1107996"/>
          </a:xfrm>
          <a:prstGeom prst="rect">
            <a:avLst/>
          </a:prstGeom>
        </p:spPr>
        <p:txBody>
          <a:bodyPr wrap="square">
            <a:spAutoFit/>
          </a:bodyPr>
          <a:lstStyle/>
          <a:p>
            <a:r>
              <a:rPr lang="en-US" sz="1100" b="1" dirty="0" smtClean="0">
                <a:solidFill>
                  <a:schemeClr val="tx1">
                    <a:lumMod val="75000"/>
                    <a:lumOff val="25000"/>
                  </a:schemeClr>
                </a:solidFill>
                <a:latin typeface="Arial"/>
                <a:cs typeface="Arial"/>
              </a:rPr>
              <a:t>WHAT ARE TIDAL FLATS?</a:t>
            </a:r>
          </a:p>
          <a:p>
            <a:endParaRPr lang="en-US" sz="1100" b="1" dirty="0" smtClean="0">
              <a:solidFill>
                <a:schemeClr val="tx1">
                  <a:lumMod val="75000"/>
                  <a:lumOff val="25000"/>
                </a:schemeClr>
              </a:solidFill>
              <a:latin typeface="Arial"/>
              <a:cs typeface="Arial"/>
            </a:endParaRPr>
          </a:p>
          <a:p>
            <a:r>
              <a:rPr lang="en-US" sz="1100" dirty="0" smtClean="0">
                <a:solidFill>
                  <a:schemeClr val="tx1">
                    <a:lumMod val="75000"/>
                    <a:lumOff val="25000"/>
                  </a:schemeClr>
                </a:solidFill>
                <a:latin typeface="Arial"/>
                <a:cs typeface="Arial"/>
              </a:rPr>
              <a:t>Tidal flats are intertidal, non-vegetated, soft sediment habitats, found between mean high-water and mean low-water spring tide </a:t>
            </a:r>
            <a:r>
              <a:rPr lang="en-US" sz="1100" dirty="0" err="1" smtClean="0">
                <a:solidFill>
                  <a:schemeClr val="tx1">
                    <a:lumMod val="75000"/>
                    <a:lumOff val="25000"/>
                  </a:schemeClr>
                </a:solidFill>
                <a:latin typeface="Arial"/>
                <a:cs typeface="Arial"/>
              </a:rPr>
              <a:t>datums</a:t>
            </a:r>
            <a:r>
              <a:rPr lang="en-US" sz="1100" dirty="0" smtClean="0">
                <a:solidFill>
                  <a:schemeClr val="tx1">
                    <a:lumMod val="75000"/>
                    <a:lumOff val="25000"/>
                  </a:schemeClr>
                </a:solidFill>
                <a:latin typeface="Arial"/>
                <a:cs typeface="Arial"/>
              </a:rPr>
              <a:t> (Dyer et al. 2000) and are generally located in estuaries and other low </a:t>
            </a:r>
            <a:r>
              <a:rPr lang="en-US" sz="1100" dirty="0" err="1" smtClean="0">
                <a:solidFill>
                  <a:schemeClr val="tx1">
                    <a:lumMod val="75000"/>
                    <a:lumOff val="25000"/>
                  </a:schemeClr>
                </a:solidFill>
                <a:latin typeface="Arial"/>
                <a:cs typeface="Arial"/>
              </a:rPr>
              <a:t>ene</a:t>
            </a:r>
            <a:r>
              <a:rPr lang="en-US" sz="1100" dirty="0" smtClean="0">
                <a:solidFill>
                  <a:schemeClr val="tx1">
                    <a:lumMod val="75000"/>
                    <a:lumOff val="25000"/>
                  </a:schemeClr>
                </a:solidFill>
                <a:latin typeface="Arial"/>
                <a:cs typeface="Arial"/>
              </a:rPr>
              <a:t>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81999"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&gt; Oyster Reef Habitats</a:t>
            </a:r>
            <a:endParaRPr lang="en-US" sz="1050" dirty="0">
              <a:solidFill>
                <a:schemeClr val="tx1">
                  <a:lumMod val="75000"/>
                  <a:lumOff val="25000"/>
                </a:schemeClr>
              </a:solidFill>
            </a:endParaRPr>
          </a:p>
        </p:txBody>
      </p:sp>
      <p:sp>
        <p:nvSpPr>
          <p:cNvPr id="28" name="Rectangle 27"/>
          <p:cNvSpPr/>
          <p:nvPr/>
        </p:nvSpPr>
        <p:spPr>
          <a:xfrm>
            <a:off x="3234077" y="2222500"/>
            <a:ext cx="2511249" cy="646331"/>
          </a:xfrm>
          <a:prstGeom prst="rect">
            <a:avLst/>
          </a:prstGeom>
        </p:spPr>
        <p:txBody>
          <a:bodyPr wrap="none">
            <a:spAutoFit/>
          </a:bodyPr>
          <a:lstStyle/>
          <a:p>
            <a:r>
              <a:rPr lang="en-US" dirty="0" smtClean="0">
                <a:solidFill>
                  <a:srgbClr val="446079"/>
                </a:solidFill>
                <a:latin typeface="Bookman Old Style"/>
                <a:cs typeface="Bookman Old Style"/>
              </a:rPr>
              <a:t>Oyster Reef Habitats</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37" name="Picture 36"/>
          <p:cNvPicPr>
            <a:picLocks noChangeAspect="1"/>
          </p:cNvPicPr>
          <p:nvPr/>
        </p:nvPicPr>
        <p:blipFill>
          <a:blip r:embed="rId4"/>
          <a:stretch>
            <a:fillRect/>
          </a:stretch>
        </p:blipFill>
        <p:spPr>
          <a:xfrm>
            <a:off x="2205516" y="2868831"/>
            <a:ext cx="4771177" cy="2086290"/>
          </a:xfrm>
          <a:prstGeom prst="rect">
            <a:avLst/>
          </a:prstGeom>
        </p:spPr>
      </p:pic>
      <p:sp>
        <p:nvSpPr>
          <p:cNvPr id="39" name="Rectangle 38"/>
          <p:cNvSpPr/>
          <p:nvPr/>
        </p:nvSpPr>
        <p:spPr>
          <a:xfrm>
            <a:off x="2205515" y="5308600"/>
            <a:ext cx="4771177" cy="1107996"/>
          </a:xfrm>
          <a:prstGeom prst="rect">
            <a:avLst/>
          </a:prstGeom>
        </p:spPr>
        <p:txBody>
          <a:bodyPr wrap="square">
            <a:spAutoFit/>
          </a:bodyPr>
          <a:lstStyle/>
          <a:p>
            <a:r>
              <a:rPr lang="en-US" sz="1100" dirty="0" smtClean="0">
                <a:solidFill>
                  <a:schemeClr val="tx1">
                    <a:lumMod val="75000"/>
                    <a:lumOff val="25000"/>
                  </a:schemeClr>
                </a:solidFill>
                <a:latin typeface="Arial"/>
                <a:cs typeface="Arial"/>
              </a:rPr>
              <a:t>Oyster reefs, often referred to as oyster bars, are common submerged habitats in the southern United States. Oyster reefs in Florida are found in </a:t>
            </a:r>
            <a:r>
              <a:rPr lang="en-US" sz="1100" dirty="0" err="1" smtClean="0">
                <a:solidFill>
                  <a:schemeClr val="tx1">
                    <a:lumMod val="75000"/>
                    <a:lumOff val="25000"/>
                  </a:schemeClr>
                </a:solidFill>
                <a:latin typeface="Arial"/>
                <a:cs typeface="Arial"/>
              </a:rPr>
              <a:t>nearshore</a:t>
            </a:r>
            <a:r>
              <a:rPr lang="en-US" sz="1100" dirty="0" smtClean="0">
                <a:solidFill>
                  <a:schemeClr val="tx1">
                    <a:lumMod val="75000"/>
                    <a:lumOff val="25000"/>
                  </a:schemeClr>
                </a:solidFill>
                <a:latin typeface="Arial"/>
                <a:cs typeface="Arial"/>
              </a:rPr>
              <a:t> areas and estuaries of both coasts, but grow especially vigorously near estuarine river mouths where waters are brackish and less than 10 meters deep. For example, the Apalachicola River in northern Florida…….</a:t>
            </a:r>
            <a:endParaRPr lang="en-US" sz="1100" dirty="0">
              <a:solidFill>
                <a:schemeClr val="tx1">
                  <a:lumMod val="75000"/>
                  <a:lumOff val="25000"/>
                </a:schemeClr>
              </a:solidFill>
              <a:latin typeface="Arial"/>
              <a:cs typeface="Arial"/>
            </a:endParaRPr>
          </a:p>
        </p:txBody>
      </p:sp>
      <p:pic>
        <p:nvPicPr>
          <p:cNvPr id="40" name="Picture 39"/>
          <p:cNvPicPr>
            <a:picLocks noChangeAspect="1"/>
          </p:cNvPicPr>
          <p:nvPr/>
        </p:nvPicPr>
        <p:blipFill>
          <a:blip r:embed="rId5"/>
          <a:stretch>
            <a:fillRect/>
          </a:stretch>
        </p:blipFill>
        <p:spPr>
          <a:xfrm>
            <a:off x="2205516" y="6645245"/>
            <a:ext cx="1617184" cy="1546255"/>
          </a:xfrm>
          <a:prstGeom prst="rect">
            <a:avLst/>
          </a:prstGeom>
        </p:spPr>
      </p:pic>
      <p:sp>
        <p:nvSpPr>
          <p:cNvPr id="41" name="Rectangle 40"/>
          <p:cNvSpPr/>
          <p:nvPr/>
        </p:nvSpPr>
        <p:spPr>
          <a:xfrm>
            <a:off x="3940764" y="6645245"/>
            <a:ext cx="3153993" cy="2462212"/>
          </a:xfrm>
          <a:prstGeom prst="rect">
            <a:avLst/>
          </a:prstGeom>
        </p:spPr>
        <p:txBody>
          <a:bodyPr wrap="square">
            <a:spAutoFit/>
          </a:bodyPr>
          <a:lstStyle/>
          <a:p>
            <a:r>
              <a:rPr lang="en-US" sz="1100" dirty="0" smtClean="0">
                <a:solidFill>
                  <a:schemeClr val="tx1">
                    <a:lumMod val="75000"/>
                    <a:lumOff val="25000"/>
                  </a:schemeClr>
                </a:solidFill>
                <a:latin typeface="Arial"/>
                <a:cs typeface="Arial"/>
              </a:rPr>
              <a:t>Oyster reefs are built primarily by the eastern oyster, </a:t>
            </a:r>
            <a:r>
              <a:rPr lang="en-US" sz="1100" dirty="0" err="1" smtClean="0">
                <a:solidFill>
                  <a:schemeClr val="tx1">
                    <a:lumMod val="75000"/>
                    <a:lumOff val="25000"/>
                  </a:schemeClr>
                </a:solidFill>
                <a:latin typeface="Arial"/>
                <a:cs typeface="Arial"/>
              </a:rPr>
              <a:t>Crassostrea</a:t>
            </a:r>
            <a:r>
              <a:rPr lang="en-US" sz="1100" dirty="0" smtClean="0">
                <a:solidFill>
                  <a:schemeClr val="tx1">
                    <a:lumMod val="75000"/>
                    <a:lumOff val="25000"/>
                  </a:schemeClr>
                </a:solidFill>
                <a:latin typeface="Arial"/>
                <a:cs typeface="Arial"/>
              </a:rPr>
              <a:t> </a:t>
            </a:r>
            <a:r>
              <a:rPr lang="en-US" sz="1100" dirty="0" err="1" smtClean="0">
                <a:solidFill>
                  <a:schemeClr val="tx1">
                    <a:lumMod val="75000"/>
                    <a:lumOff val="25000"/>
                  </a:schemeClr>
                </a:solidFill>
                <a:latin typeface="Arial"/>
                <a:cs typeface="Arial"/>
              </a:rPr>
              <a:t>virginica</a:t>
            </a:r>
            <a:r>
              <a:rPr lang="en-US" sz="1100" dirty="0" smtClean="0">
                <a:solidFill>
                  <a:schemeClr val="tx1">
                    <a:lumMod val="75000"/>
                    <a:lumOff val="25000"/>
                  </a:schemeClr>
                </a:solidFill>
                <a:latin typeface="Arial"/>
                <a:cs typeface="Arial"/>
              </a:rPr>
              <a:t>, through successive reproduction and settlement of larvae onto existing reef structure. Oysters in Florida spawn from late spring through the fall. The </a:t>
            </a:r>
            <a:r>
              <a:rPr lang="en-US" sz="1100" dirty="0" err="1" smtClean="0">
                <a:solidFill>
                  <a:schemeClr val="tx1">
                    <a:lumMod val="75000"/>
                    <a:lumOff val="25000"/>
                  </a:schemeClr>
                </a:solidFill>
                <a:latin typeface="Arial"/>
                <a:cs typeface="Arial"/>
              </a:rPr>
              <a:t>planktonic</a:t>
            </a:r>
            <a:r>
              <a:rPr lang="en-US" sz="1100" dirty="0" smtClean="0">
                <a:solidFill>
                  <a:schemeClr val="tx1">
                    <a:lumMod val="75000"/>
                    <a:lumOff val="25000"/>
                  </a:schemeClr>
                </a:solidFill>
                <a:latin typeface="Arial"/>
                <a:cs typeface="Arial"/>
              </a:rPr>
              <a:t> larvae that develop require a hard substratum to settle upon in order to complete development to the juvenile stage, and prefer to settle on the shells of other oysters. Thus, over time, continued settlement and subsequent growth of generations of oysters may form massive reef structures consisting of staggering numbers of individuals. </a:t>
            </a:r>
            <a:r>
              <a:rPr lang="en-US" sz="1100" dirty="0" err="1" smtClean="0">
                <a:solidFill>
                  <a:schemeClr val="tx1">
                    <a:lumMod val="75000"/>
                    <a:lumOff val="25000"/>
                  </a:schemeClr>
                </a:solidFill>
                <a:latin typeface="Arial"/>
                <a:cs typeface="Arial"/>
              </a:rPr>
              <a:t>Luntz</a:t>
            </a:r>
            <a:r>
              <a:rPr lang="en-US" sz="1100" dirty="0" smtClean="0">
                <a:solidFill>
                  <a:schemeClr val="tx1">
                    <a:lumMod val="75000"/>
                    <a:lumOff val="25000"/>
                  </a:schemeClr>
                </a:solidFill>
                <a:latin typeface="Arial"/>
                <a:cs typeface="Arial"/>
              </a:rPr>
              <a:t> (1960), estimated</a:t>
            </a:r>
            <a:endParaRPr lang="en-US" sz="1100" dirty="0">
              <a:solidFill>
                <a:schemeClr val="tx1">
                  <a:lumMod val="75000"/>
                  <a:lumOff val="25000"/>
                </a:schemeClr>
              </a:solidFill>
              <a:latin typeface="Arial"/>
              <a:cs typeface="Aria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250503"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IRL Habitats &gt;  </a:t>
            </a:r>
            <a:r>
              <a:rPr lang="en-US" sz="1050" dirty="0" err="1" smtClean="0">
                <a:solidFill>
                  <a:schemeClr val="tx1">
                    <a:lumMod val="75000"/>
                    <a:lumOff val="25000"/>
                  </a:schemeClr>
                </a:solidFill>
              </a:rPr>
              <a:t>Seagrass</a:t>
            </a:r>
            <a:r>
              <a:rPr lang="en-US" sz="1050" dirty="0" smtClean="0">
                <a:solidFill>
                  <a:schemeClr val="tx1">
                    <a:lumMod val="75000"/>
                    <a:lumOff val="25000"/>
                  </a:schemeClr>
                </a:solidFill>
              </a:rPr>
              <a:t> Habitats</a:t>
            </a:r>
            <a:endParaRPr lang="en-US" sz="1050" dirty="0">
              <a:solidFill>
                <a:schemeClr val="tx1">
                  <a:lumMod val="75000"/>
                  <a:lumOff val="25000"/>
                </a:schemeClr>
              </a:solidFill>
            </a:endParaRPr>
          </a:p>
        </p:txBody>
      </p:sp>
      <p:sp>
        <p:nvSpPr>
          <p:cNvPr id="28" name="Rectangle 27"/>
          <p:cNvSpPr/>
          <p:nvPr/>
        </p:nvSpPr>
        <p:spPr>
          <a:xfrm>
            <a:off x="3234077" y="2222500"/>
            <a:ext cx="2225188" cy="646331"/>
          </a:xfrm>
          <a:prstGeom prst="rect">
            <a:avLst/>
          </a:prstGeom>
        </p:spPr>
        <p:txBody>
          <a:bodyPr wrap="none">
            <a:spAutoFit/>
          </a:bodyPr>
          <a:lstStyle/>
          <a:p>
            <a:r>
              <a:rPr lang="en-US" dirty="0" err="1" smtClean="0">
                <a:solidFill>
                  <a:srgbClr val="446079"/>
                </a:solidFill>
                <a:latin typeface="Bookman Old Style"/>
                <a:cs typeface="Bookman Old Style"/>
              </a:rPr>
              <a:t>Seagrass</a:t>
            </a:r>
            <a:r>
              <a:rPr lang="en-US" dirty="0" smtClean="0">
                <a:solidFill>
                  <a:srgbClr val="446079"/>
                </a:solidFill>
                <a:latin typeface="Bookman Old Style"/>
                <a:cs typeface="Bookman Old Style"/>
              </a:rPr>
              <a:t> Habitats</a:t>
            </a:r>
          </a:p>
          <a:p>
            <a:endParaRPr lang="en-US" dirty="0" smtClean="0">
              <a:solidFill>
                <a:srgbClr val="446079"/>
              </a:solidFill>
              <a:latin typeface="Bookman Old Style"/>
              <a:cs typeface="Bookman Old Style"/>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27" name="Picture 26"/>
          <p:cNvPicPr>
            <a:picLocks noChangeAspect="1"/>
          </p:cNvPicPr>
          <p:nvPr/>
        </p:nvPicPr>
        <p:blipFill>
          <a:blip r:embed="rId4"/>
          <a:stretch>
            <a:fillRect/>
          </a:stretch>
        </p:blipFill>
        <p:spPr>
          <a:xfrm>
            <a:off x="2458975" y="2691031"/>
            <a:ext cx="4078022" cy="2249269"/>
          </a:xfrm>
          <a:prstGeom prst="rect">
            <a:avLst/>
          </a:prstGeom>
        </p:spPr>
      </p:pic>
      <p:sp>
        <p:nvSpPr>
          <p:cNvPr id="30" name="Rectangle 29"/>
          <p:cNvSpPr/>
          <p:nvPr/>
        </p:nvSpPr>
        <p:spPr>
          <a:xfrm>
            <a:off x="2154715" y="5257800"/>
            <a:ext cx="4940041" cy="1954381"/>
          </a:xfrm>
          <a:prstGeom prst="rect">
            <a:avLst/>
          </a:prstGeom>
        </p:spPr>
        <p:txBody>
          <a:bodyPr wrap="square">
            <a:spAutoFit/>
          </a:bodyPr>
          <a:lstStyle/>
          <a:p>
            <a:r>
              <a:rPr lang="en-US" sz="1100" b="1" dirty="0" smtClean="0">
                <a:solidFill>
                  <a:schemeClr val="tx1">
                    <a:lumMod val="75000"/>
                    <a:lumOff val="25000"/>
                  </a:schemeClr>
                </a:solidFill>
                <a:latin typeface="Arial"/>
                <a:cs typeface="Arial"/>
              </a:rPr>
              <a:t>What is </a:t>
            </a:r>
            <a:r>
              <a:rPr lang="en-US" sz="1100" b="1" dirty="0" err="1" smtClean="0">
                <a:solidFill>
                  <a:schemeClr val="tx1">
                    <a:lumMod val="75000"/>
                    <a:lumOff val="25000"/>
                  </a:schemeClr>
                </a:solidFill>
                <a:latin typeface="Arial"/>
                <a:cs typeface="Arial"/>
              </a:rPr>
              <a:t>seagrass</a:t>
            </a:r>
            <a:r>
              <a:rPr lang="en-US" sz="1100" b="1" dirty="0" smtClean="0">
                <a:solidFill>
                  <a:schemeClr val="tx1">
                    <a:lumMod val="75000"/>
                    <a:lumOff val="25000"/>
                  </a:schemeClr>
                </a:solidFill>
                <a:latin typeface="Arial"/>
                <a:cs typeface="Arial"/>
              </a:rPr>
              <a:t>?</a:t>
            </a:r>
          </a:p>
          <a:p>
            <a:endParaRPr lang="en-US" sz="1100" dirty="0" smtClean="0">
              <a:solidFill>
                <a:schemeClr val="tx1">
                  <a:lumMod val="75000"/>
                  <a:lumOff val="25000"/>
                </a:schemeClr>
              </a:solidFill>
              <a:latin typeface="Arial"/>
              <a:cs typeface="Arial"/>
            </a:endParaRPr>
          </a:p>
          <a:p>
            <a:r>
              <a:rPr lang="en-US" sz="1100" dirty="0" err="1" smtClean="0">
                <a:solidFill>
                  <a:schemeClr val="tx1">
                    <a:lumMod val="75000"/>
                    <a:lumOff val="25000"/>
                  </a:schemeClr>
                </a:solidFill>
                <a:latin typeface="Arial"/>
                <a:cs typeface="Arial"/>
              </a:rPr>
              <a:t>Seagrasses</a:t>
            </a:r>
            <a:r>
              <a:rPr lang="en-US" sz="1100" dirty="0" smtClean="0">
                <a:solidFill>
                  <a:schemeClr val="tx1">
                    <a:lumMod val="75000"/>
                    <a:lumOff val="25000"/>
                  </a:schemeClr>
                </a:solidFill>
                <a:latin typeface="Arial"/>
                <a:cs typeface="Arial"/>
              </a:rPr>
              <a:t> are a type of submerged aquatic vegetation (SAV) have evolved from terrestrial plants and have become specialized to live in the marine environment. Like terrestrial plants, </a:t>
            </a:r>
            <a:r>
              <a:rPr lang="en-US" sz="1100" dirty="0" err="1" smtClean="0">
                <a:solidFill>
                  <a:schemeClr val="tx1">
                    <a:lumMod val="75000"/>
                    <a:lumOff val="25000"/>
                  </a:schemeClr>
                </a:solidFill>
                <a:latin typeface="Arial"/>
                <a:cs typeface="Arial"/>
              </a:rPr>
              <a:t>seagrasses</a:t>
            </a:r>
            <a:r>
              <a:rPr lang="en-US" sz="1100" dirty="0" smtClean="0">
                <a:solidFill>
                  <a:schemeClr val="tx1">
                    <a:lumMod val="75000"/>
                    <a:lumOff val="25000"/>
                  </a:schemeClr>
                </a:solidFill>
                <a:latin typeface="Arial"/>
                <a:cs typeface="Arial"/>
              </a:rPr>
              <a:t> have leaves, roots, conducting tissues, flowers and seeds, and manufacture their own food via photosynthesis. Unlike terrestrial plants, however, </a:t>
            </a:r>
            <a:r>
              <a:rPr lang="en-US" sz="1100" dirty="0" err="1" smtClean="0">
                <a:solidFill>
                  <a:schemeClr val="tx1">
                    <a:lumMod val="75000"/>
                    <a:lumOff val="25000"/>
                  </a:schemeClr>
                </a:solidFill>
                <a:latin typeface="Arial"/>
                <a:cs typeface="Arial"/>
              </a:rPr>
              <a:t>seagrasses</a:t>
            </a:r>
            <a:r>
              <a:rPr lang="en-US" sz="1100" dirty="0" smtClean="0">
                <a:solidFill>
                  <a:schemeClr val="tx1">
                    <a:lumMod val="75000"/>
                    <a:lumOff val="25000"/>
                  </a:schemeClr>
                </a:solidFill>
                <a:latin typeface="Arial"/>
                <a:cs typeface="Arial"/>
              </a:rPr>
              <a:t> do not possess the strong, supportive stems and trunks required to overcome the force of gravity on land. Rather, </a:t>
            </a:r>
            <a:r>
              <a:rPr lang="en-US" sz="1100" dirty="0" err="1" smtClean="0">
                <a:solidFill>
                  <a:schemeClr val="tx1">
                    <a:lumMod val="75000"/>
                    <a:lumOff val="25000"/>
                  </a:schemeClr>
                </a:solidFill>
                <a:latin typeface="Arial"/>
                <a:cs typeface="Arial"/>
              </a:rPr>
              <a:t>seagrass</a:t>
            </a:r>
            <a:r>
              <a:rPr lang="en-US" sz="1100" dirty="0" smtClean="0">
                <a:solidFill>
                  <a:schemeClr val="tx1">
                    <a:lumMod val="75000"/>
                    <a:lumOff val="25000"/>
                  </a:schemeClr>
                </a:solidFill>
                <a:latin typeface="Arial"/>
                <a:cs typeface="Arial"/>
              </a:rPr>
              <a:t> blades are supported by the natural buoyancy of water, remaining flexible when exposed to waves and currents.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454460" y="1608666"/>
            <a:ext cx="5841453"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dirty="0">
                <a:solidFill>
                  <a:srgbClr val="1100FF"/>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rgbClr val="1100FF"/>
                </a:solidFill>
              </a:endParaRPr>
            </a:p>
          </p:txBody>
        </p:sp>
      </p:grpSp>
      <p:sp>
        <p:nvSpPr>
          <p:cNvPr id="15" name="TextBox 14"/>
          <p:cNvSpPr txBox="1"/>
          <p:nvPr/>
        </p:nvSpPr>
        <p:spPr>
          <a:xfrm>
            <a:off x="594552" y="1172984"/>
            <a:ext cx="6701361"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84827"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Go to Species Reports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
        <p:nvSpPr>
          <p:cNvPr id="35" name="TextBox 34"/>
          <p:cNvSpPr txBox="1"/>
          <p:nvPr/>
        </p:nvSpPr>
        <p:spPr>
          <a:xfrm>
            <a:off x="2459516" y="2171700"/>
            <a:ext cx="6111180" cy="707886"/>
          </a:xfrm>
          <a:prstGeom prst="rect">
            <a:avLst/>
          </a:prstGeom>
          <a:noFill/>
        </p:spPr>
        <p:txBody>
          <a:bodyPr wrap="square" rtlCol="0">
            <a:spAutoFit/>
          </a:bodyPr>
          <a:lstStyle/>
          <a:p>
            <a:r>
              <a:rPr lang="en-US" sz="2000" dirty="0" smtClean="0">
                <a:solidFill>
                  <a:srgbClr val="446079"/>
                </a:solidFill>
                <a:latin typeface="Bookman Old Style"/>
                <a:cs typeface="Bookman Old Style"/>
              </a:rPr>
              <a:t>Click your area of interest to </a:t>
            </a:r>
          </a:p>
          <a:p>
            <a:r>
              <a:rPr lang="en-US" sz="2000" dirty="0" smtClean="0">
                <a:solidFill>
                  <a:srgbClr val="446079"/>
                </a:solidFill>
                <a:latin typeface="Bookman Old Style"/>
                <a:cs typeface="Bookman Old Style"/>
              </a:rPr>
              <a:t> access species information.</a:t>
            </a:r>
            <a:endParaRPr lang="en-US" sz="2000" dirty="0">
              <a:solidFill>
                <a:srgbClr val="446079"/>
              </a:solidFill>
              <a:latin typeface="Bookman Old Style"/>
              <a:cs typeface="Bookman Old Style"/>
            </a:endParaRPr>
          </a:p>
        </p:txBody>
      </p:sp>
      <p:grpSp>
        <p:nvGrpSpPr>
          <p:cNvPr id="43" name="Group 42"/>
          <p:cNvGrpSpPr/>
          <p:nvPr/>
        </p:nvGrpSpPr>
        <p:grpSpPr>
          <a:xfrm>
            <a:off x="2459516" y="3996988"/>
            <a:ext cx="1978335" cy="1559695"/>
            <a:chOff x="2459516" y="3996988"/>
            <a:chExt cx="1978335" cy="1559695"/>
          </a:xfrm>
        </p:grpSpPr>
        <p:sp>
          <p:nvSpPr>
            <p:cNvPr id="38" name="Rectangle 37"/>
            <p:cNvSpPr/>
            <p:nvPr/>
          </p:nvSpPr>
          <p:spPr>
            <a:xfrm>
              <a:off x="2459516" y="3996988"/>
              <a:ext cx="1978335" cy="1559695"/>
            </a:xfrm>
            <a:prstGeom prst="rect">
              <a:avLst/>
            </a:prstGeom>
            <a:solidFill>
              <a:srgbClr val="DBA5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4">
              <a:lum bright="-14000"/>
            </a:blip>
            <a:srcRect r="46471" b="47618"/>
            <a:stretch>
              <a:fillRect/>
            </a:stretch>
          </p:blipFill>
          <p:spPr>
            <a:xfrm>
              <a:off x="2549076" y="4091805"/>
              <a:ext cx="1799215" cy="1384806"/>
            </a:xfrm>
            <a:prstGeom prst="rect">
              <a:avLst/>
            </a:prstGeom>
            <a:ln>
              <a:noFill/>
            </a:ln>
          </p:spPr>
        </p:pic>
      </p:grpSp>
      <p:grpSp>
        <p:nvGrpSpPr>
          <p:cNvPr id="44" name="Group 43"/>
          <p:cNvGrpSpPr/>
          <p:nvPr/>
        </p:nvGrpSpPr>
        <p:grpSpPr>
          <a:xfrm>
            <a:off x="2054278" y="6252317"/>
            <a:ext cx="1978335" cy="1559695"/>
            <a:chOff x="2054278" y="6252317"/>
            <a:chExt cx="1978335" cy="1559695"/>
          </a:xfrm>
        </p:grpSpPr>
        <p:sp>
          <p:nvSpPr>
            <p:cNvPr id="40" name="Rectangle 39"/>
            <p:cNvSpPr/>
            <p:nvPr/>
          </p:nvSpPr>
          <p:spPr>
            <a:xfrm>
              <a:off x="2054278" y="6252317"/>
              <a:ext cx="1978335" cy="1559695"/>
            </a:xfrm>
            <a:prstGeom prst="rect">
              <a:avLst/>
            </a:prstGeom>
            <a:solidFill>
              <a:srgbClr val="DBA5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a:lum bright="-14000"/>
            </a:blip>
            <a:srcRect l="57685" t="55098" b="2487"/>
            <a:stretch>
              <a:fillRect/>
            </a:stretch>
          </p:blipFill>
          <p:spPr>
            <a:xfrm>
              <a:off x="2146076" y="6327373"/>
              <a:ext cx="1786525" cy="1408439"/>
            </a:xfrm>
            <a:prstGeom prst="rect">
              <a:avLst/>
            </a:prstGeom>
            <a:ln>
              <a:noFill/>
            </a:ln>
          </p:spPr>
        </p:pic>
      </p:grpSp>
      <p:grpSp>
        <p:nvGrpSpPr>
          <p:cNvPr id="46" name="Group 45"/>
          <p:cNvGrpSpPr/>
          <p:nvPr/>
        </p:nvGrpSpPr>
        <p:grpSpPr>
          <a:xfrm>
            <a:off x="5003545" y="4462878"/>
            <a:ext cx="1978335" cy="1559695"/>
            <a:chOff x="5003545" y="4462878"/>
            <a:chExt cx="1978335" cy="1559695"/>
          </a:xfrm>
        </p:grpSpPr>
        <p:sp>
          <p:nvSpPr>
            <p:cNvPr id="41" name="Rectangle 40"/>
            <p:cNvSpPr/>
            <p:nvPr/>
          </p:nvSpPr>
          <p:spPr>
            <a:xfrm>
              <a:off x="5003545" y="4462878"/>
              <a:ext cx="1978335" cy="1559695"/>
            </a:xfrm>
            <a:prstGeom prst="rect">
              <a:avLst/>
            </a:prstGeom>
            <a:solidFill>
              <a:srgbClr val="DBA5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p:cNvGrpSpPr/>
            <p:nvPr/>
          </p:nvGrpSpPr>
          <p:grpSpPr>
            <a:xfrm>
              <a:off x="5102864" y="4544349"/>
              <a:ext cx="1787333" cy="1406034"/>
              <a:chOff x="2695741" y="5320759"/>
              <a:chExt cx="1787333" cy="1406034"/>
            </a:xfrm>
          </p:grpSpPr>
          <p:pic>
            <p:nvPicPr>
              <p:cNvPr id="27" name="Picture 26"/>
              <p:cNvPicPr>
                <a:picLocks noChangeAspect="1"/>
              </p:cNvPicPr>
              <p:nvPr/>
            </p:nvPicPr>
            <p:blipFill>
              <a:blip r:embed="rId4">
                <a:lum bright="-14000"/>
              </a:blip>
              <a:srcRect l="58222" t="3806" r="6351" b="56887"/>
              <a:stretch>
                <a:fillRect/>
              </a:stretch>
            </p:blipFill>
            <p:spPr>
              <a:xfrm>
                <a:off x="2695741" y="5320759"/>
                <a:ext cx="1787333" cy="1406034"/>
              </a:xfrm>
              <a:prstGeom prst="rect">
                <a:avLst/>
              </a:prstGeom>
            </p:spPr>
          </p:pic>
          <p:sp>
            <p:nvSpPr>
              <p:cNvPr id="31" name="TextBox 30"/>
              <p:cNvSpPr txBox="1"/>
              <p:nvPr/>
            </p:nvSpPr>
            <p:spPr>
              <a:xfrm>
                <a:off x="2744550" y="6032500"/>
                <a:ext cx="754934" cy="338554"/>
              </a:xfrm>
              <a:prstGeom prst="rect">
                <a:avLst/>
              </a:prstGeom>
              <a:noFill/>
            </p:spPr>
            <p:txBody>
              <a:bodyPr wrap="none" rtlCol="0">
                <a:spAutoFit/>
              </a:bodyPr>
              <a:lstStyle/>
              <a:p>
                <a:r>
                  <a:rPr lang="en-US" sz="1600" dirty="0" smtClean="0">
                    <a:solidFill>
                      <a:srgbClr val="0000FF"/>
                    </a:solidFill>
                    <a:latin typeface="Arial"/>
                    <a:cs typeface="Arial"/>
                  </a:rPr>
                  <a:t>Plants</a:t>
                </a:r>
                <a:endParaRPr lang="en-US" sz="1600" dirty="0">
                  <a:solidFill>
                    <a:srgbClr val="0000FF"/>
                  </a:solidFill>
                  <a:latin typeface="Arial"/>
                  <a:cs typeface="Arial"/>
                </a:endParaRPr>
              </a:p>
            </p:txBody>
          </p:sp>
        </p:grpSp>
      </p:grpSp>
      <p:grpSp>
        <p:nvGrpSpPr>
          <p:cNvPr id="45" name="Group 44"/>
          <p:cNvGrpSpPr/>
          <p:nvPr/>
        </p:nvGrpSpPr>
        <p:grpSpPr>
          <a:xfrm>
            <a:off x="4612639" y="6912145"/>
            <a:ext cx="1978335" cy="1559695"/>
            <a:chOff x="4612639" y="6912145"/>
            <a:chExt cx="1978335" cy="1559695"/>
          </a:xfrm>
        </p:grpSpPr>
        <p:sp>
          <p:nvSpPr>
            <p:cNvPr id="42" name="Rectangle 41"/>
            <p:cNvSpPr/>
            <p:nvPr/>
          </p:nvSpPr>
          <p:spPr>
            <a:xfrm>
              <a:off x="4612639" y="6912145"/>
              <a:ext cx="1978335" cy="1559695"/>
            </a:xfrm>
            <a:prstGeom prst="rect">
              <a:avLst/>
            </a:prstGeom>
            <a:solidFill>
              <a:srgbClr val="DBA5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lum bright="-14000"/>
            </a:blip>
            <a:srcRect l="4228" t="46724" r="42622"/>
            <a:stretch>
              <a:fillRect/>
            </a:stretch>
          </p:blipFill>
          <p:spPr>
            <a:xfrm>
              <a:off x="4714214" y="6994754"/>
              <a:ext cx="1786525" cy="1408439"/>
            </a:xfrm>
            <a:prstGeom prst="rect">
              <a:avLst/>
            </a:prstGeom>
            <a:ln>
              <a:noFill/>
            </a:ln>
          </p:spPr>
        </p:pic>
      </p:grpSp>
      <p:grpSp>
        <p:nvGrpSpPr>
          <p:cNvPr id="47" name="Group 46"/>
          <p:cNvGrpSpPr/>
          <p:nvPr/>
        </p:nvGrpSpPr>
        <p:grpSpPr>
          <a:xfrm>
            <a:off x="-657897" y="4148691"/>
            <a:ext cx="8734552" cy="1212886"/>
            <a:chOff x="-949998" y="7683501"/>
            <a:chExt cx="8926207" cy="990599"/>
          </a:xfrm>
        </p:grpSpPr>
        <p:sp>
          <p:nvSpPr>
            <p:cNvPr id="48" name="Rectangle 47"/>
            <p:cNvSpPr/>
            <p:nvPr/>
          </p:nvSpPr>
          <p:spPr>
            <a:xfrm>
              <a:off x="-949998" y="7683501"/>
              <a:ext cx="8926207" cy="990599"/>
            </a:xfrm>
            <a:prstGeom prst="rect">
              <a:avLst/>
            </a:prstGeom>
            <a:gradFill flip="none" rotWithShape="1">
              <a:gsLst>
                <a:gs pos="1000">
                  <a:srgbClr val="354520"/>
                </a:gs>
                <a:gs pos="35000">
                  <a:srgbClr val="FFFFFF"/>
                </a:gs>
              </a:gsLst>
              <a:lin ang="16200000" scaled="0"/>
              <a:tileRect/>
            </a:gradFill>
            <a:ln w="5715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83595" y="7759702"/>
              <a:ext cx="8368149" cy="779246"/>
            </a:xfrm>
            <a:prstGeom prst="rect">
              <a:avLst/>
            </a:prstGeom>
            <a:noFill/>
            <a:ln>
              <a:noFill/>
            </a:ln>
          </p:spPr>
          <p:txBody>
            <a:bodyPr wrap="square">
              <a:spAutoFit/>
            </a:bodyPr>
            <a:lstStyle/>
            <a:p>
              <a:r>
                <a:rPr lang="en-US" sz="1400" dirty="0" smtClean="0">
                  <a:noFill/>
                  <a:latin typeface="Arial"/>
                  <a:cs typeface="Arial"/>
                </a:rPr>
                <a:t>The images below represent the four kingdoms - </a:t>
              </a:r>
              <a:r>
                <a:rPr lang="en-US" sz="1400" dirty="0" err="1" smtClean="0">
                  <a:noFill/>
                  <a:latin typeface="Arial"/>
                  <a:cs typeface="Arial"/>
                </a:rPr>
                <a:t>Animalia</a:t>
              </a:r>
              <a:r>
                <a:rPr lang="en-US" sz="1400" dirty="0" smtClean="0">
                  <a:noFill/>
                  <a:latin typeface="Arial"/>
                  <a:cs typeface="Arial"/>
                </a:rPr>
                <a:t>, </a:t>
              </a:r>
              <a:r>
                <a:rPr lang="en-US" sz="1400" dirty="0" err="1" smtClean="0">
                  <a:noFill/>
                  <a:latin typeface="Arial"/>
                  <a:cs typeface="Arial"/>
                </a:rPr>
                <a:t>Plantae</a:t>
              </a:r>
              <a:r>
                <a:rPr lang="en-US" sz="1400" dirty="0" smtClean="0">
                  <a:noFill/>
                  <a:latin typeface="Arial"/>
                  <a:cs typeface="Arial"/>
                </a:rPr>
                <a:t>, Fungi and </a:t>
              </a:r>
              <a:r>
                <a:rPr lang="en-US" sz="1400" dirty="0" err="1" smtClean="0">
                  <a:noFill/>
                  <a:latin typeface="Arial"/>
                  <a:cs typeface="Arial"/>
                </a:rPr>
                <a:t>Protista</a:t>
              </a:r>
              <a:r>
                <a:rPr lang="en-US" sz="1400" dirty="0" smtClean="0">
                  <a:noFill/>
                  <a:latin typeface="Arial"/>
                  <a:cs typeface="Arial"/>
                </a:rPr>
                <a:t> - found in the IRL Species Inventory. Bacteria are not included in the inventory at the present time. Select your area of interest. You will be directed to images of phyla/divisions within respective kingdoms to help narrow your search. </a:t>
              </a:r>
              <a:endParaRPr lang="en-US" sz="1400" dirty="0">
                <a:noFill/>
                <a:latin typeface="Arial"/>
                <a:cs typeface="Arial"/>
              </a:endParaRPr>
            </a:p>
          </p:txBody>
        </p:sp>
      </p:grpSp>
      <p:pic>
        <p:nvPicPr>
          <p:cNvPr id="50" name="Picture 49"/>
          <p:cNvPicPr>
            <a:picLocks noChangeAspect="1"/>
          </p:cNvPicPr>
          <p:nvPr/>
        </p:nvPicPr>
        <p:blipFill>
          <a:blip r:embed="rId4"/>
          <a:stretch>
            <a:fillRect/>
          </a:stretch>
        </p:blipFill>
        <p:spPr>
          <a:xfrm>
            <a:off x="2054278" y="7244055"/>
            <a:ext cx="5651500" cy="44450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2691183"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Threats to IRL Habitats  </a:t>
            </a:r>
            <a:endParaRPr lang="en-US" sz="1050" dirty="0">
              <a:solidFill>
                <a:schemeClr val="tx1">
                  <a:lumMod val="75000"/>
                  <a:lumOff val="25000"/>
                </a:schemeClr>
              </a:solidFill>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31" name="Picture 30"/>
          <p:cNvPicPr>
            <a:picLocks noChangeAspect="1"/>
          </p:cNvPicPr>
          <p:nvPr/>
        </p:nvPicPr>
        <p:blipFill>
          <a:blip r:embed="rId4"/>
          <a:stretch>
            <a:fillRect/>
          </a:stretch>
        </p:blipFill>
        <p:spPr>
          <a:xfrm>
            <a:off x="2236327" y="3276600"/>
            <a:ext cx="2176123" cy="1632092"/>
          </a:xfrm>
          <a:prstGeom prst="rect">
            <a:avLst/>
          </a:prstGeom>
        </p:spPr>
      </p:pic>
      <p:pic>
        <p:nvPicPr>
          <p:cNvPr id="32" name="Picture 31"/>
          <p:cNvPicPr>
            <a:picLocks noChangeAspect="1"/>
          </p:cNvPicPr>
          <p:nvPr/>
        </p:nvPicPr>
        <p:blipFill>
          <a:blip r:embed="rId5"/>
          <a:stretch>
            <a:fillRect/>
          </a:stretch>
        </p:blipFill>
        <p:spPr>
          <a:xfrm>
            <a:off x="4412450" y="3276600"/>
            <a:ext cx="2174535" cy="1630901"/>
          </a:xfrm>
          <a:prstGeom prst="rect">
            <a:avLst/>
          </a:prstGeom>
        </p:spPr>
      </p:pic>
      <p:sp>
        <p:nvSpPr>
          <p:cNvPr id="33" name="Rectangle 32"/>
          <p:cNvSpPr/>
          <p:nvPr/>
        </p:nvSpPr>
        <p:spPr>
          <a:xfrm>
            <a:off x="2738972" y="2171700"/>
            <a:ext cx="3886200" cy="1200329"/>
          </a:xfrm>
          <a:prstGeom prst="rect">
            <a:avLst/>
          </a:prstGeom>
        </p:spPr>
        <p:txBody>
          <a:bodyPr>
            <a:spAutoFit/>
          </a:bodyPr>
          <a:lstStyle/>
          <a:p>
            <a:r>
              <a:rPr lang="en-US" b="1" dirty="0" smtClean="0"/>
              <a:t>              </a:t>
            </a:r>
            <a:r>
              <a:rPr lang="en-US" b="1" dirty="0" smtClean="0">
                <a:solidFill>
                  <a:schemeClr val="tx1">
                    <a:lumMod val="65000"/>
                    <a:lumOff val="35000"/>
                  </a:schemeClr>
                </a:solidFill>
              </a:rPr>
              <a:t>HABITAT THREATS  SALT MARSHES &amp; MANGROVES 	</a:t>
            </a:r>
          </a:p>
        </p:txBody>
      </p:sp>
      <p:sp>
        <p:nvSpPr>
          <p:cNvPr id="34" name="Rectangle 33"/>
          <p:cNvSpPr/>
          <p:nvPr/>
        </p:nvSpPr>
        <p:spPr>
          <a:xfrm>
            <a:off x="2128721" y="5095577"/>
            <a:ext cx="4767379" cy="2123658"/>
          </a:xfrm>
          <a:prstGeom prst="rect">
            <a:avLst/>
          </a:prstGeom>
        </p:spPr>
        <p:txBody>
          <a:bodyPr wrap="square">
            <a:spAutoFit/>
          </a:bodyPr>
          <a:lstStyle/>
          <a:p>
            <a:r>
              <a:rPr lang="en-US" sz="1100" b="1" dirty="0" smtClean="0">
                <a:solidFill>
                  <a:schemeClr val="tx1">
                    <a:lumMod val="75000"/>
                    <a:lumOff val="25000"/>
                  </a:schemeClr>
                </a:solidFill>
                <a:latin typeface="Arial"/>
                <a:cs typeface="Arial"/>
              </a:rPr>
              <a:t>Mosquito Impoundments</a:t>
            </a:r>
          </a:p>
          <a:p>
            <a:r>
              <a:rPr lang="en-US" sz="1100" dirty="0" smtClean="0">
                <a:solidFill>
                  <a:schemeClr val="tx1">
                    <a:lumMod val="75000"/>
                    <a:lumOff val="25000"/>
                  </a:schemeClr>
                </a:solidFill>
                <a:latin typeface="Arial"/>
                <a:cs typeface="Arial"/>
              </a:rPr>
              <a:t> Impounding of salt marshes and mangrove forests is likely the most broadly reaching and destructive disturbance in these coastal Florida ecosystems (Montague &amp; </a:t>
            </a:r>
            <a:r>
              <a:rPr lang="en-US" sz="1100" dirty="0" err="1" smtClean="0">
                <a:solidFill>
                  <a:schemeClr val="tx1">
                    <a:lumMod val="75000"/>
                    <a:lumOff val="25000"/>
                  </a:schemeClr>
                </a:solidFill>
                <a:latin typeface="Arial"/>
                <a:cs typeface="Arial"/>
              </a:rPr>
              <a:t>Wiegert</a:t>
            </a:r>
            <a:r>
              <a:rPr lang="en-US" sz="1100" dirty="0" smtClean="0">
                <a:solidFill>
                  <a:schemeClr val="tx1">
                    <a:lumMod val="75000"/>
                    <a:lumOff val="25000"/>
                  </a:schemeClr>
                </a:solidFill>
                <a:latin typeface="Arial"/>
                <a:cs typeface="Arial"/>
              </a:rPr>
              <a:t> 1990). Before mosquito control methods like impoundments were in place, mosquito landings were among the highest densities ever recorded in the continental United States (Provost 1949), reaching 500 per person per minute in some areas of Florida (</a:t>
            </a:r>
            <a:r>
              <a:rPr lang="en-US" sz="1100" dirty="0" err="1" smtClean="0">
                <a:solidFill>
                  <a:schemeClr val="tx1">
                    <a:lumMod val="75000"/>
                    <a:lumOff val="25000"/>
                  </a:schemeClr>
                </a:solidFill>
                <a:latin typeface="Arial"/>
                <a:cs typeface="Arial"/>
              </a:rPr>
              <a:t>Leenhouts</a:t>
            </a:r>
            <a:r>
              <a:rPr lang="en-US" sz="1100" dirty="0" smtClean="0">
                <a:solidFill>
                  <a:schemeClr val="tx1">
                    <a:lumMod val="75000"/>
                    <a:lumOff val="25000"/>
                  </a:schemeClr>
                </a:solidFill>
                <a:latin typeface="Arial"/>
                <a:cs typeface="Arial"/>
              </a:rPr>
              <a:t> 1983). Ditching in marshes in the 1930s was ineffective, and the use of DDT pesticide in the 1940s had adverse effects on wildlife (Montague &amp; </a:t>
            </a:r>
            <a:r>
              <a:rPr lang="en-US" sz="1100" dirty="0" err="1" smtClean="0">
                <a:solidFill>
                  <a:schemeClr val="tx1">
                    <a:lumMod val="75000"/>
                    <a:lumOff val="25000"/>
                  </a:schemeClr>
                </a:solidFill>
                <a:latin typeface="Arial"/>
                <a:cs typeface="Arial"/>
              </a:rPr>
              <a:t>Wiegert</a:t>
            </a:r>
            <a:r>
              <a:rPr lang="en-US" sz="1100" dirty="0" smtClean="0">
                <a:solidFill>
                  <a:schemeClr val="tx1">
                    <a:lumMod val="75000"/>
                    <a:lumOff val="25000"/>
                  </a:schemeClr>
                </a:solidFill>
                <a:latin typeface="Arial"/>
                <a:cs typeface="Arial"/>
              </a:rPr>
              <a:t> 1990). In the 1950s, impounding marshes became an effective and seemingly less </a:t>
            </a:r>
            <a:r>
              <a:rPr lang="en-US" sz="1100" dirty="0" err="1" smtClean="0">
                <a:solidFill>
                  <a:schemeClr val="tx1">
                    <a:lumMod val="75000"/>
                    <a:lumOff val="25000"/>
                  </a:schemeClr>
                </a:solidFill>
                <a:latin typeface="Arial"/>
                <a:cs typeface="Arial"/>
              </a:rPr>
              <a:t>invasi</a:t>
            </a:r>
            <a:endParaRPr lang="en-US" sz="1100" dirty="0">
              <a:solidFill>
                <a:schemeClr val="tx1">
                  <a:lumMod val="75000"/>
                  <a:lumOff val="25000"/>
                </a:schemeClr>
              </a:solidFill>
              <a:latin typeface="Arial"/>
              <a:cs typeface="Arial"/>
            </a:endParaRPr>
          </a:p>
        </p:txBody>
      </p:sp>
      <p:sp>
        <p:nvSpPr>
          <p:cNvPr id="35" name="TextBox 34"/>
          <p:cNvSpPr txBox="1"/>
          <p:nvPr/>
        </p:nvSpPr>
        <p:spPr>
          <a:xfrm>
            <a:off x="2236327" y="8013700"/>
            <a:ext cx="3989343" cy="369332"/>
          </a:xfrm>
          <a:prstGeom prst="rect">
            <a:avLst/>
          </a:prstGeom>
          <a:noFill/>
        </p:spPr>
        <p:txBody>
          <a:bodyPr wrap="none" rtlCol="0">
            <a:spAutoFit/>
          </a:bodyPr>
          <a:lstStyle/>
          <a:p>
            <a:r>
              <a:rPr lang="en-US" dirty="0" smtClean="0">
                <a:solidFill>
                  <a:srgbClr val="FF0000"/>
                </a:solidFill>
              </a:rPr>
              <a:t>Note: Need to copy remainder of article!</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99624"/>
            <a:ext cx="5777079" cy="8449734"/>
            <a:chOff x="1524001" y="1697566"/>
            <a:chExt cx="5841453" cy="8449734"/>
          </a:xfrm>
        </p:grpSpPr>
        <p:sp>
          <p:nvSpPr>
            <p:cNvPr id="10" name="Round Diagonal Corner Rectangle 9"/>
            <p:cNvSpPr/>
            <p:nvPr/>
          </p:nvSpPr>
          <p:spPr>
            <a:xfrm>
              <a:off x="1524001" y="16975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EB0042"/>
                  </a:solidFill>
                </a:rPr>
                <a:t>NOTE: PAGE UNDER CONSTRUCTION!</a:t>
              </a: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2993127" cy="253916"/>
          </a:xfrm>
          <a:prstGeom prst="rect">
            <a:avLst/>
          </a:prstGeom>
          <a:noFill/>
        </p:spPr>
        <p:txBody>
          <a:bodyPr wrap="none" rtlCol="0">
            <a:spAutoFit/>
          </a:bodyPr>
          <a:lstStyle/>
          <a:p>
            <a:r>
              <a:rPr lang="en-US" sz="1050" dirty="0" smtClean="0">
                <a:solidFill>
                  <a:schemeClr val="tx1">
                    <a:lumMod val="75000"/>
                    <a:lumOff val="25000"/>
                  </a:schemeClr>
                </a:solidFill>
              </a:rPr>
              <a:t>IRLSI Home &gt; The IRL &gt;  Climate Change and the IRL  </a:t>
            </a:r>
            <a:endParaRPr lang="en-US" sz="1050" dirty="0">
              <a:solidFill>
                <a:schemeClr val="tx1">
                  <a:lumMod val="75000"/>
                  <a:lumOff val="25000"/>
                </a:schemeClr>
              </a:solidFill>
            </a:endParaRPr>
          </a:p>
        </p:txBody>
      </p:sp>
      <p:sp>
        <p:nvSpPr>
          <p:cNvPr id="38" name="TextBox 37"/>
          <p:cNvSpPr txBox="1"/>
          <p:nvPr/>
        </p:nvSpPr>
        <p:spPr>
          <a:xfrm>
            <a:off x="543752" y="2171700"/>
            <a:ext cx="1104201" cy="4708981"/>
          </a:xfrm>
          <a:prstGeom prst="rect">
            <a:avLst/>
          </a:prstGeom>
          <a:noFill/>
        </p:spPr>
        <p:txBody>
          <a:bodyPr wrap="none" rtlCol="0">
            <a:spAutoFit/>
          </a:bodyPr>
          <a:lstStyle/>
          <a:p>
            <a:r>
              <a:rPr lang="en-US" sz="1000" dirty="0" smtClean="0">
                <a:solidFill>
                  <a:schemeClr val="bg1"/>
                </a:solidFill>
                <a:latin typeface="Arial"/>
                <a:cs typeface="Arial"/>
              </a:rPr>
              <a:t>The  IRL</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a:t>
            </a:r>
          </a:p>
          <a:p>
            <a:r>
              <a:rPr lang="en-US" sz="1000" dirty="0" smtClean="0">
                <a:solidFill>
                  <a:schemeClr val="bg1"/>
                </a:solidFill>
                <a:latin typeface="Arial"/>
                <a:cs typeface="Arial"/>
              </a:rPr>
              <a:t>Lagoon?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What is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Documented</a:t>
            </a:r>
          </a:p>
          <a:p>
            <a:r>
              <a:rPr lang="en-US" sz="1000" dirty="0" smtClean="0">
                <a:solidFill>
                  <a:schemeClr val="bg1"/>
                </a:solidFill>
                <a:latin typeface="Arial"/>
                <a:cs typeface="Arial"/>
              </a:rPr>
              <a:t>IRL 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Animal </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Plant</a:t>
            </a: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a:t>
            </a:r>
            <a:r>
              <a:rPr lang="en-US" sz="1000" dirty="0" err="1" smtClean="0">
                <a:solidFill>
                  <a:schemeClr val="bg1"/>
                </a:solidFill>
                <a:latin typeface="Arial"/>
                <a:cs typeface="Arial"/>
              </a:rPr>
              <a:t>Protist</a:t>
            </a:r>
            <a:endParaRPr lang="en-US" sz="1000" dirty="0" smtClean="0">
              <a:solidFill>
                <a:schemeClr val="bg1"/>
              </a:solidFill>
              <a:latin typeface="Arial"/>
              <a:cs typeface="Arial"/>
            </a:endParaRPr>
          </a:p>
          <a:p>
            <a:r>
              <a:rPr lang="en-US" sz="1000" dirty="0" smtClean="0">
                <a:solidFill>
                  <a:schemeClr val="bg1"/>
                </a:solidFill>
                <a:latin typeface="Arial"/>
                <a:cs typeface="Arial"/>
              </a:rPr>
              <a:t>Biodiversity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Threats to IRL</a:t>
            </a:r>
          </a:p>
          <a:p>
            <a:r>
              <a:rPr lang="en-US" sz="1000" dirty="0" smtClean="0">
                <a:solidFill>
                  <a:schemeClr val="bg1"/>
                </a:solidFill>
                <a:latin typeface="Arial"/>
                <a:cs typeface="Arial"/>
              </a:rPr>
              <a:t>Habitats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Climate Change </a:t>
            </a:r>
          </a:p>
          <a:p>
            <a:r>
              <a:rPr lang="en-US" sz="1000" dirty="0" smtClean="0">
                <a:solidFill>
                  <a:schemeClr val="bg1"/>
                </a:solidFill>
                <a:latin typeface="Arial"/>
                <a:cs typeface="Arial"/>
              </a:rPr>
              <a:t>and the IRL</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
        <p:nvSpPr>
          <p:cNvPr id="27" name="TextBox 26"/>
          <p:cNvSpPr txBox="1"/>
          <p:nvPr/>
        </p:nvSpPr>
        <p:spPr>
          <a:xfrm>
            <a:off x="2781300" y="2171700"/>
            <a:ext cx="3390847" cy="369332"/>
          </a:xfrm>
          <a:prstGeom prst="rect">
            <a:avLst/>
          </a:prstGeom>
          <a:noFill/>
        </p:spPr>
        <p:txBody>
          <a:bodyPr wrap="none" rtlCol="0">
            <a:spAutoFit/>
          </a:bodyPr>
          <a:lstStyle/>
          <a:p>
            <a:r>
              <a:rPr lang="en-US" dirty="0" smtClean="0"/>
              <a:t>Climate Change Relative to the IRL</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prstClr val="black">
                    <a:lumMod val="75000"/>
                    <a:lumOff val="25000"/>
                  </a:prstClr>
                </a:solidFill>
              </a:rPr>
              <a:t> Stewardship</a:t>
            </a:r>
            <a:endParaRPr lang="en-US" dirty="0"/>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EB0042"/>
                  </a:solidFill>
                </a:rPr>
                <a:t>Note: Need to copy remainder of article and all</a:t>
              </a:r>
            </a:p>
            <a:p>
              <a:pPr algn="ctr"/>
              <a:r>
                <a:rPr lang="en-US" dirty="0" smtClean="0">
                  <a:solidFill>
                    <a:srgbClr val="EB0042"/>
                  </a:solidFill>
                </a:rPr>
                <a:t>Associated photographs</a:t>
              </a: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1603972" cy="253916"/>
          </a:xfrm>
          <a:prstGeom prst="rect">
            <a:avLst/>
          </a:prstGeom>
          <a:noFill/>
        </p:spPr>
        <p:txBody>
          <a:bodyPr wrap="none" rtlCol="0">
            <a:spAutoFit/>
          </a:bodyPr>
          <a:lstStyle/>
          <a:p>
            <a:r>
              <a:rPr lang="en-US" sz="1050" dirty="0" smtClean="0">
                <a:solidFill>
                  <a:schemeClr val="tx1">
                    <a:lumMod val="75000"/>
                    <a:lumOff val="25000"/>
                  </a:schemeClr>
                </a:solidFill>
              </a:rPr>
              <a:t>IRLSI Home &gt; Stewardship  </a:t>
            </a:r>
            <a:endParaRPr lang="en-US" sz="1050" dirty="0">
              <a:solidFill>
                <a:schemeClr val="tx1">
                  <a:lumMod val="75000"/>
                  <a:lumOff val="25000"/>
                </a:schemeClr>
              </a:solidFill>
            </a:endParaRPr>
          </a:p>
        </p:txBody>
      </p:sp>
      <p:pic>
        <p:nvPicPr>
          <p:cNvPr id="28" name="Picture 27"/>
          <p:cNvPicPr>
            <a:picLocks noChangeAspect="1"/>
          </p:cNvPicPr>
          <p:nvPr/>
        </p:nvPicPr>
        <p:blipFill>
          <a:blip r:embed="rId4"/>
          <a:stretch>
            <a:fillRect/>
          </a:stretch>
        </p:blipFill>
        <p:spPr>
          <a:xfrm>
            <a:off x="2336800" y="2163220"/>
            <a:ext cx="4279900" cy="811706"/>
          </a:xfrm>
          <a:prstGeom prst="rect">
            <a:avLst/>
          </a:prstGeom>
        </p:spPr>
      </p:pic>
      <p:sp>
        <p:nvSpPr>
          <p:cNvPr id="33" name="Rectangle 32"/>
          <p:cNvSpPr/>
          <p:nvPr/>
        </p:nvSpPr>
        <p:spPr>
          <a:xfrm>
            <a:off x="2336800" y="3182541"/>
            <a:ext cx="4279900" cy="1277273"/>
          </a:xfrm>
          <a:prstGeom prst="rect">
            <a:avLst/>
          </a:prstGeom>
        </p:spPr>
        <p:txBody>
          <a:bodyPr wrap="square">
            <a:spAutoFit/>
          </a:bodyPr>
          <a:lstStyle/>
          <a:p>
            <a:r>
              <a:rPr lang="en-US" sz="1100" dirty="0" smtClean="0">
                <a:solidFill>
                  <a:schemeClr val="tx1">
                    <a:lumMod val="65000"/>
                    <a:lumOff val="35000"/>
                  </a:schemeClr>
                </a:solidFill>
                <a:latin typeface="Arial"/>
                <a:cs typeface="Arial"/>
              </a:rPr>
              <a:t>The Indian River Lagoon (IRL) (Fig. 1 &amp; 8) is one of the most </a:t>
            </a:r>
            <a:r>
              <a:rPr lang="en-US" sz="1100" dirty="0" smtClean="0">
                <a:solidFill>
                  <a:schemeClr val="tx1">
                    <a:lumMod val="65000"/>
                    <a:lumOff val="35000"/>
                  </a:schemeClr>
                </a:solidFill>
                <a:latin typeface="Arial"/>
                <a:cs typeface="Arial"/>
                <a:hlinkClick r:id="rId5"/>
              </a:rPr>
              <a:t>biodiverse estuaries in the United States and directly impacts all of us who </a:t>
            </a:r>
            <a:r>
              <a:rPr lang="en-US" sz="1100" u="sng" dirty="0" smtClean="0">
                <a:solidFill>
                  <a:schemeClr val="tx1">
                    <a:lumMod val="65000"/>
                    <a:lumOff val="35000"/>
                  </a:schemeClr>
                </a:solidFill>
                <a:latin typeface="Arial"/>
                <a:cs typeface="Arial"/>
                <a:hlinkClick r:id="rId5"/>
              </a:rPr>
              <a:t>live within its watershed on a daily basis. Critical to IRL’s remarkable biodiversity is its water quality. Why is water quality so important? Maintaining high standards of water quality, among other things, supports healthy seagrass beds. Seagrasses serve a vital role in the ecology of the IRL. Not onl</a:t>
            </a:r>
            <a:endParaRPr lang="en-US" sz="1100" u="sng" dirty="0">
              <a:solidFill>
                <a:schemeClr val="tx1">
                  <a:lumMod val="65000"/>
                  <a:lumOff val="35000"/>
                </a:schemeClr>
              </a:solidFill>
              <a:latin typeface="Arial"/>
              <a:cs typeface="Arial"/>
            </a:endParaRPr>
          </a:p>
        </p:txBody>
      </p:sp>
      <p:sp>
        <p:nvSpPr>
          <p:cNvPr id="34" name="TextBox 33"/>
          <p:cNvSpPr txBox="1"/>
          <p:nvPr/>
        </p:nvSpPr>
        <p:spPr>
          <a:xfrm>
            <a:off x="645352" y="2163220"/>
            <a:ext cx="856678" cy="253916"/>
          </a:xfrm>
          <a:prstGeom prst="rect">
            <a:avLst/>
          </a:prstGeom>
          <a:noFill/>
        </p:spPr>
        <p:txBody>
          <a:bodyPr wrap="none" rtlCol="0">
            <a:spAutoFit/>
          </a:bodyPr>
          <a:lstStyle/>
          <a:p>
            <a:r>
              <a:rPr lang="en-US" sz="1050" dirty="0" smtClean="0">
                <a:solidFill>
                  <a:srgbClr val="FFFFFF"/>
                </a:solidFill>
              </a:rPr>
              <a:t>Stewardship   </a:t>
            </a:r>
            <a:endParaRPr lang="en-US" sz="1050" dirty="0">
              <a:solidFill>
                <a:srgbClr val="FFFFFF"/>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1877437" cy="253916"/>
          </a:xfrm>
          <a:prstGeom prst="rect">
            <a:avLst/>
          </a:prstGeom>
          <a:noFill/>
        </p:spPr>
        <p:txBody>
          <a:bodyPr wrap="none" rtlCol="0">
            <a:spAutoFit/>
          </a:bodyPr>
          <a:lstStyle/>
          <a:p>
            <a:r>
              <a:rPr lang="en-US" sz="1050" dirty="0" smtClean="0">
                <a:solidFill>
                  <a:schemeClr val="tx1">
                    <a:lumMod val="75000"/>
                    <a:lumOff val="25000"/>
                  </a:schemeClr>
                </a:solidFill>
              </a:rPr>
              <a:t>IRLSI Home &gt; IRL Photo Gallery  </a:t>
            </a:r>
            <a:endParaRPr lang="en-US" sz="1050" dirty="0">
              <a:solidFill>
                <a:schemeClr val="tx1">
                  <a:lumMod val="75000"/>
                  <a:lumOff val="25000"/>
                </a:schemeClr>
              </a:solidFill>
            </a:endParaRPr>
          </a:p>
        </p:txBody>
      </p:sp>
      <p:sp>
        <p:nvSpPr>
          <p:cNvPr id="38" name="TextBox 37"/>
          <p:cNvSpPr txBox="1"/>
          <p:nvPr/>
        </p:nvSpPr>
        <p:spPr>
          <a:xfrm>
            <a:off x="581852" y="2197100"/>
            <a:ext cx="750225" cy="1015663"/>
          </a:xfrm>
          <a:prstGeom prst="rect">
            <a:avLst/>
          </a:prstGeom>
          <a:noFill/>
        </p:spPr>
        <p:txBody>
          <a:bodyPr wrap="none" rtlCol="0">
            <a:spAutoFit/>
          </a:bodyPr>
          <a:lstStyle/>
          <a:p>
            <a:r>
              <a:rPr lang="en-US" sz="1000" dirty="0" smtClean="0">
                <a:solidFill>
                  <a:schemeClr val="bg1"/>
                </a:solidFill>
                <a:latin typeface="Arial"/>
                <a:cs typeface="Arial"/>
              </a:rPr>
              <a:t>IRL Photo</a:t>
            </a:r>
          </a:p>
          <a:p>
            <a:r>
              <a:rPr lang="en-US" sz="1000" dirty="0" smtClean="0">
                <a:solidFill>
                  <a:schemeClr val="bg1"/>
                </a:solidFill>
                <a:latin typeface="Arial"/>
                <a:cs typeface="Arial"/>
              </a:rPr>
              <a:t>Gallery</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pic>
        <p:nvPicPr>
          <p:cNvPr id="27" name="Picture 26"/>
          <p:cNvPicPr>
            <a:picLocks noChangeAspect="1"/>
          </p:cNvPicPr>
          <p:nvPr/>
        </p:nvPicPr>
        <p:blipFill>
          <a:blip r:embed="rId4"/>
          <a:stretch>
            <a:fillRect/>
          </a:stretch>
        </p:blipFill>
        <p:spPr>
          <a:xfrm>
            <a:off x="3103939" y="2425701"/>
            <a:ext cx="2841009" cy="1986998"/>
          </a:xfrm>
          <a:prstGeom prst="rect">
            <a:avLst/>
          </a:prstGeom>
        </p:spPr>
      </p:pic>
      <p:sp>
        <p:nvSpPr>
          <p:cNvPr id="28" name="Rectangle 27"/>
          <p:cNvSpPr/>
          <p:nvPr/>
        </p:nvSpPr>
        <p:spPr>
          <a:xfrm>
            <a:off x="2294416" y="4612931"/>
            <a:ext cx="4614384" cy="3816429"/>
          </a:xfrm>
          <a:prstGeom prst="rect">
            <a:avLst/>
          </a:prstGeom>
        </p:spPr>
        <p:txBody>
          <a:bodyPr wrap="square">
            <a:spAutoFit/>
          </a:bodyPr>
          <a:lstStyle/>
          <a:p>
            <a:r>
              <a:rPr lang="en-US" sz="1100" dirty="0" smtClean="0">
                <a:solidFill>
                  <a:srgbClr val="595959"/>
                </a:solidFill>
                <a:latin typeface="Arial"/>
                <a:cs typeface="Arial"/>
              </a:rPr>
              <a:t>Welcome to the 2012 Indian River Lagoon Photo Gallery.  We are pleased to highlight the creativity of the many local photographers who contributed their work to the annual Indian River Lagoon Photo Contest, sponsored by the St. Johns River and South Florida Water Management Districts and Environmental Consulting and Technology, Inc.  Thanks to everyone who   Choose a category below to enter the gallery and view this year's entries:</a:t>
            </a:r>
          </a:p>
          <a:p>
            <a:endParaRPr lang="en-US" sz="1100" u="sng" dirty="0" smtClean="0">
              <a:solidFill>
                <a:srgbClr val="595959"/>
              </a:solidFill>
              <a:latin typeface="Arial"/>
              <a:cs typeface="Arial"/>
              <a:hlinkClick r:id="rId5"/>
            </a:endParaRPr>
          </a:p>
          <a:p>
            <a:r>
              <a:rPr lang="en-US" sz="1100" u="sng" dirty="0" smtClean="0">
                <a:solidFill>
                  <a:srgbClr val="595959"/>
                </a:solidFill>
                <a:latin typeface="Arial"/>
                <a:cs typeface="Arial"/>
                <a:hlinkClick r:id="rId5"/>
              </a:rPr>
              <a:t>Winning Photos &amp; Runners-Up</a:t>
            </a:r>
            <a:endParaRPr lang="en-US" sz="1100" u="sng" dirty="0" smtClean="0">
              <a:solidFill>
                <a:srgbClr val="595959"/>
              </a:solidFill>
              <a:latin typeface="Arial"/>
              <a:cs typeface="Arial"/>
            </a:endParaRPr>
          </a:p>
          <a:p>
            <a:r>
              <a:rPr lang="en-US" sz="1100" u="sng" dirty="0" smtClean="0">
                <a:solidFill>
                  <a:srgbClr val="595959"/>
                </a:solidFill>
                <a:latin typeface="Arial"/>
                <a:cs typeface="Arial"/>
                <a:hlinkClick r:id="rId6"/>
              </a:rPr>
              <a:t>Lagoon Wildlife</a:t>
            </a:r>
            <a:endParaRPr lang="en-US" sz="1100" u="sng" dirty="0" smtClean="0">
              <a:solidFill>
                <a:srgbClr val="595959"/>
              </a:solidFill>
              <a:latin typeface="Arial"/>
              <a:cs typeface="Arial"/>
            </a:endParaRPr>
          </a:p>
          <a:p>
            <a:r>
              <a:rPr lang="en-US" sz="1100" u="sng" dirty="0" smtClean="0">
                <a:solidFill>
                  <a:srgbClr val="595959"/>
                </a:solidFill>
                <a:latin typeface="Arial"/>
                <a:cs typeface="Arial"/>
                <a:hlinkClick r:id="rId7"/>
              </a:rPr>
              <a:t>Work &amp; Play on the IRL</a:t>
            </a:r>
            <a:endParaRPr lang="en-US" sz="1100" u="sng" dirty="0" smtClean="0">
              <a:solidFill>
                <a:srgbClr val="595959"/>
              </a:solidFill>
              <a:latin typeface="Arial"/>
              <a:cs typeface="Arial"/>
            </a:endParaRPr>
          </a:p>
          <a:p>
            <a:r>
              <a:rPr lang="en-US" sz="1100" u="sng" dirty="0" smtClean="0">
                <a:solidFill>
                  <a:srgbClr val="595959"/>
                </a:solidFill>
                <a:latin typeface="Arial"/>
                <a:cs typeface="Arial"/>
                <a:hlinkClick r:id="rId8"/>
              </a:rPr>
              <a:t>Landmarks &amp; Landscapes</a:t>
            </a:r>
            <a:endParaRPr lang="en-US" sz="1100" u="sng" dirty="0" smtClean="0">
              <a:solidFill>
                <a:srgbClr val="595959"/>
              </a:solidFill>
              <a:latin typeface="Arial"/>
              <a:cs typeface="Arial"/>
            </a:endParaRPr>
          </a:p>
          <a:p>
            <a:r>
              <a:rPr lang="en-US" sz="1100" u="sng" dirty="0" smtClean="0">
                <a:solidFill>
                  <a:srgbClr val="595959"/>
                </a:solidFill>
                <a:latin typeface="Arial"/>
                <a:cs typeface="Arial"/>
                <a:hlinkClick r:id="rId9"/>
              </a:rPr>
              <a:t>Sunrise &amp; Sunset</a:t>
            </a:r>
          </a:p>
          <a:p>
            <a:r>
              <a:rPr lang="en-US" sz="1100" u="sng" dirty="0" smtClean="0">
                <a:solidFill>
                  <a:srgbClr val="595959"/>
                </a:solidFill>
                <a:latin typeface="Arial"/>
                <a:cs typeface="Arial"/>
                <a:hlinkClick r:id="rId9"/>
              </a:rPr>
              <a:t> </a:t>
            </a:r>
            <a:r>
              <a:rPr lang="en-US" sz="1100" b="1" u="sng" dirty="0" smtClean="0">
                <a:solidFill>
                  <a:srgbClr val="595959"/>
                </a:solidFill>
                <a:latin typeface="Arial"/>
                <a:cs typeface="Arial"/>
                <a:hlinkClick r:id="rId9"/>
              </a:rPr>
              <a:t>Gallery Archives! Select a year below to view previous photo contest submissions:</a:t>
            </a:r>
            <a:r>
              <a:rPr lang="en-US" sz="1100" b="1" u="sng" dirty="0" smtClean="0">
                <a:solidFill>
                  <a:srgbClr val="595959"/>
                </a:solidFill>
                <a:latin typeface="Arial"/>
                <a:cs typeface="Arial"/>
                <a:hlinkClick r:id="rId10"/>
              </a:rPr>
              <a:t>2011</a:t>
            </a:r>
            <a:endParaRPr lang="en-US" sz="1100" b="1" u="sng" dirty="0" smtClean="0">
              <a:solidFill>
                <a:srgbClr val="595959"/>
              </a:solidFill>
              <a:latin typeface="Arial"/>
              <a:cs typeface="Arial"/>
            </a:endParaRPr>
          </a:p>
          <a:p>
            <a:r>
              <a:rPr lang="en-US" sz="1100" b="1" u="sng" dirty="0" smtClean="0">
                <a:solidFill>
                  <a:srgbClr val="595959"/>
                </a:solidFill>
                <a:latin typeface="Arial"/>
                <a:cs typeface="Arial"/>
                <a:hlinkClick r:id="rId11"/>
              </a:rPr>
              <a:t>2010</a:t>
            </a:r>
          </a:p>
          <a:p>
            <a:r>
              <a:rPr lang="en-US" sz="1100" b="1" u="sng" dirty="0" smtClean="0">
                <a:solidFill>
                  <a:srgbClr val="595959"/>
                </a:solidFill>
                <a:latin typeface="Arial"/>
                <a:cs typeface="Arial"/>
                <a:hlinkClick r:id="rId11"/>
              </a:rPr>
              <a:t>2009 	</a:t>
            </a:r>
          </a:p>
        </p:txBody>
      </p:sp>
      <p:sp>
        <p:nvSpPr>
          <p:cNvPr id="30" name="TextBox 29"/>
          <p:cNvSpPr txBox="1"/>
          <p:nvPr/>
        </p:nvSpPr>
        <p:spPr>
          <a:xfrm>
            <a:off x="2154716" y="8518260"/>
            <a:ext cx="4457771" cy="923330"/>
          </a:xfrm>
          <a:prstGeom prst="rect">
            <a:avLst/>
          </a:prstGeom>
          <a:noFill/>
        </p:spPr>
        <p:txBody>
          <a:bodyPr wrap="none" rtlCol="0">
            <a:spAutoFit/>
          </a:bodyPr>
          <a:lstStyle/>
          <a:p>
            <a:r>
              <a:rPr lang="en-US" dirty="0" smtClean="0">
                <a:solidFill>
                  <a:srgbClr val="FF0000"/>
                </a:solidFill>
              </a:rPr>
              <a:t>Need to complete this page with as many </a:t>
            </a:r>
          </a:p>
          <a:p>
            <a:r>
              <a:rPr lang="en-US" dirty="0" smtClean="0">
                <a:solidFill>
                  <a:srgbClr val="FF0000"/>
                </a:solidFill>
              </a:rPr>
              <a:t>past galleries as possible. Also nee to add info </a:t>
            </a:r>
          </a:p>
          <a:p>
            <a:r>
              <a:rPr lang="en-US" dirty="0" smtClean="0">
                <a:solidFill>
                  <a:srgbClr val="FF0000"/>
                </a:solidFill>
              </a:rPr>
              <a:t>about participating in the contest</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1826069" cy="253916"/>
          </a:xfrm>
          <a:prstGeom prst="rect">
            <a:avLst/>
          </a:prstGeom>
          <a:noFill/>
        </p:spPr>
        <p:txBody>
          <a:bodyPr wrap="none" rtlCol="0">
            <a:spAutoFit/>
          </a:bodyPr>
          <a:lstStyle/>
          <a:p>
            <a:r>
              <a:rPr lang="en-US" sz="1050" dirty="0" smtClean="0">
                <a:solidFill>
                  <a:schemeClr val="tx1">
                    <a:lumMod val="75000"/>
                    <a:lumOff val="25000"/>
                  </a:schemeClr>
                </a:solidFill>
              </a:rPr>
              <a:t>IRLSI Home &gt; Links and Events  </a:t>
            </a:r>
            <a:endParaRPr lang="en-US" sz="1050" dirty="0">
              <a:solidFill>
                <a:schemeClr val="tx1">
                  <a:lumMod val="75000"/>
                  <a:lumOff val="25000"/>
                </a:schemeClr>
              </a:solidFill>
            </a:endParaRPr>
          </a:p>
        </p:txBody>
      </p:sp>
      <p:sp>
        <p:nvSpPr>
          <p:cNvPr id="38" name="TextBox 37"/>
          <p:cNvSpPr txBox="1"/>
          <p:nvPr/>
        </p:nvSpPr>
        <p:spPr>
          <a:xfrm>
            <a:off x="543752" y="2171700"/>
            <a:ext cx="733632" cy="1015663"/>
          </a:xfrm>
          <a:prstGeom prst="rect">
            <a:avLst/>
          </a:prstGeom>
          <a:noFill/>
        </p:spPr>
        <p:txBody>
          <a:bodyPr wrap="none" rtlCol="0">
            <a:spAutoFit/>
          </a:bodyPr>
          <a:lstStyle/>
          <a:p>
            <a:r>
              <a:rPr lang="en-US" sz="1000" dirty="0" smtClean="0">
                <a:solidFill>
                  <a:schemeClr val="bg1"/>
                </a:solidFill>
                <a:latin typeface="Arial"/>
                <a:cs typeface="Arial"/>
              </a:rPr>
              <a:t>Links and </a:t>
            </a:r>
          </a:p>
          <a:p>
            <a:r>
              <a:rPr lang="en-US" sz="1000" dirty="0" smtClean="0">
                <a:solidFill>
                  <a:schemeClr val="bg1"/>
                </a:solidFill>
                <a:latin typeface="Arial"/>
                <a:cs typeface="Arial"/>
              </a:rPr>
              <a:t>Events</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
        <p:nvSpPr>
          <p:cNvPr id="27" name="TextBox 26"/>
          <p:cNvSpPr txBox="1"/>
          <p:nvPr/>
        </p:nvSpPr>
        <p:spPr>
          <a:xfrm>
            <a:off x="2781300" y="2171700"/>
            <a:ext cx="3318712" cy="646331"/>
          </a:xfrm>
          <a:prstGeom prst="rect">
            <a:avLst/>
          </a:prstGeom>
          <a:noFill/>
        </p:spPr>
        <p:txBody>
          <a:bodyPr wrap="none" rtlCol="0">
            <a:spAutoFit/>
          </a:bodyPr>
          <a:lstStyle/>
          <a:p>
            <a:r>
              <a:rPr lang="en-US" dirty="0" smtClean="0">
                <a:solidFill>
                  <a:srgbClr val="595959"/>
                </a:solidFill>
              </a:rPr>
              <a:t>Indian River Lagoon Conservation </a:t>
            </a:r>
          </a:p>
          <a:p>
            <a:r>
              <a:rPr lang="en-US" dirty="0" smtClean="0">
                <a:solidFill>
                  <a:srgbClr val="595959"/>
                </a:solidFill>
              </a:rPr>
              <a:t>            And Education Links</a:t>
            </a:r>
            <a:endParaRPr lang="en-US" dirty="0">
              <a:solidFill>
                <a:srgbClr val="595959"/>
              </a:solidFill>
            </a:endParaRPr>
          </a:p>
        </p:txBody>
      </p:sp>
      <p:pic>
        <p:nvPicPr>
          <p:cNvPr id="28" name="Picture 27"/>
          <p:cNvPicPr>
            <a:picLocks noChangeAspect="1"/>
          </p:cNvPicPr>
          <p:nvPr/>
        </p:nvPicPr>
        <p:blipFill>
          <a:blip r:embed="rId4"/>
          <a:stretch>
            <a:fillRect/>
          </a:stretch>
        </p:blipFill>
        <p:spPr>
          <a:xfrm>
            <a:off x="2154716" y="2975376"/>
            <a:ext cx="2012285" cy="1724816"/>
          </a:xfrm>
          <a:prstGeom prst="rect">
            <a:avLst/>
          </a:prstGeom>
        </p:spPr>
      </p:pic>
      <p:sp>
        <p:nvSpPr>
          <p:cNvPr id="30" name="TextBox 29"/>
          <p:cNvSpPr txBox="1"/>
          <p:nvPr/>
        </p:nvSpPr>
        <p:spPr>
          <a:xfrm>
            <a:off x="4568255" y="2975376"/>
            <a:ext cx="2013817" cy="2123658"/>
          </a:xfrm>
          <a:prstGeom prst="rect">
            <a:avLst/>
          </a:prstGeom>
          <a:noFill/>
        </p:spPr>
        <p:txBody>
          <a:bodyPr wrap="none" rtlCol="0">
            <a:spAutoFit/>
          </a:bodyPr>
          <a:lstStyle/>
          <a:p>
            <a:r>
              <a:rPr lang="en-US" sz="1200" dirty="0" smtClean="0">
                <a:solidFill>
                  <a:srgbClr val="3366FF"/>
                </a:solidFill>
              </a:rPr>
              <a:t>Indian River Lagoon</a:t>
            </a:r>
          </a:p>
          <a:p>
            <a:r>
              <a:rPr lang="en-US" sz="1200" dirty="0" smtClean="0">
                <a:solidFill>
                  <a:srgbClr val="3366FF"/>
                </a:solidFill>
              </a:rPr>
              <a:t>National Estuary Program</a:t>
            </a:r>
          </a:p>
          <a:p>
            <a:endParaRPr lang="en-US" sz="1200" dirty="0" smtClean="0">
              <a:solidFill>
                <a:srgbClr val="3366FF"/>
              </a:solidFill>
            </a:endParaRPr>
          </a:p>
          <a:p>
            <a:r>
              <a:rPr lang="en-US" sz="1200" dirty="0" smtClean="0">
                <a:solidFill>
                  <a:srgbClr val="3366FF"/>
                </a:solidFill>
              </a:rPr>
              <a:t>EPA National </a:t>
            </a:r>
            <a:r>
              <a:rPr lang="en-US" sz="1200" dirty="0" err="1" smtClean="0">
                <a:solidFill>
                  <a:srgbClr val="3366FF"/>
                </a:solidFill>
              </a:rPr>
              <a:t>Estury</a:t>
            </a:r>
            <a:r>
              <a:rPr lang="en-US" sz="1200" dirty="0" smtClean="0">
                <a:solidFill>
                  <a:srgbClr val="3366FF"/>
                </a:solidFill>
              </a:rPr>
              <a:t> Program:</a:t>
            </a:r>
          </a:p>
          <a:p>
            <a:r>
              <a:rPr lang="en-US" sz="1200" dirty="0" smtClean="0">
                <a:solidFill>
                  <a:srgbClr val="3366FF"/>
                </a:solidFill>
              </a:rPr>
              <a:t>Profile: Indian River Lagoon</a:t>
            </a:r>
          </a:p>
          <a:p>
            <a:endParaRPr lang="en-US" sz="1200" dirty="0" smtClean="0">
              <a:solidFill>
                <a:srgbClr val="3366FF"/>
              </a:solidFill>
            </a:endParaRPr>
          </a:p>
          <a:p>
            <a:r>
              <a:rPr lang="en-US" sz="1200" dirty="0" smtClean="0">
                <a:solidFill>
                  <a:srgbClr val="3366FF"/>
                </a:solidFill>
              </a:rPr>
              <a:t>The St. Johns River Water</a:t>
            </a:r>
          </a:p>
          <a:p>
            <a:r>
              <a:rPr lang="en-US" sz="1200" dirty="0" smtClean="0">
                <a:solidFill>
                  <a:srgbClr val="3366FF"/>
                </a:solidFill>
              </a:rPr>
              <a:t>Management District</a:t>
            </a:r>
          </a:p>
          <a:p>
            <a:endParaRPr lang="en-US" sz="1200" dirty="0" smtClean="0">
              <a:solidFill>
                <a:srgbClr val="3366FF"/>
              </a:solidFill>
            </a:endParaRPr>
          </a:p>
          <a:p>
            <a:r>
              <a:rPr lang="en-US" sz="1200" dirty="0" smtClean="0">
                <a:solidFill>
                  <a:srgbClr val="3366FF"/>
                </a:solidFill>
              </a:rPr>
              <a:t>The South Florida Water</a:t>
            </a:r>
          </a:p>
          <a:p>
            <a:r>
              <a:rPr lang="en-US" sz="1200" dirty="0" smtClean="0">
                <a:solidFill>
                  <a:srgbClr val="3366FF"/>
                </a:solidFill>
              </a:rPr>
              <a:t>Management District</a:t>
            </a:r>
          </a:p>
        </p:txBody>
      </p:sp>
      <p:sp>
        <p:nvSpPr>
          <p:cNvPr id="31" name="TextBox 30"/>
          <p:cNvSpPr txBox="1"/>
          <p:nvPr/>
        </p:nvSpPr>
        <p:spPr>
          <a:xfrm>
            <a:off x="2933700" y="6351369"/>
            <a:ext cx="2698175" cy="369332"/>
          </a:xfrm>
          <a:prstGeom prst="rect">
            <a:avLst/>
          </a:prstGeom>
          <a:noFill/>
        </p:spPr>
        <p:txBody>
          <a:bodyPr wrap="none" rtlCol="0">
            <a:spAutoFit/>
          </a:bodyPr>
          <a:lstStyle/>
          <a:p>
            <a:r>
              <a:rPr lang="en-US" dirty="0" smtClean="0">
                <a:solidFill>
                  <a:srgbClr val="595959"/>
                </a:solidFill>
              </a:rPr>
              <a:t>Indian River Lagoon Events </a:t>
            </a:r>
          </a:p>
        </p:txBody>
      </p:sp>
      <p:sp>
        <p:nvSpPr>
          <p:cNvPr id="32" name="TextBox 31"/>
          <p:cNvSpPr txBox="1"/>
          <p:nvPr/>
        </p:nvSpPr>
        <p:spPr>
          <a:xfrm>
            <a:off x="2217529" y="7099300"/>
            <a:ext cx="4701452" cy="923330"/>
          </a:xfrm>
          <a:prstGeom prst="rect">
            <a:avLst/>
          </a:prstGeom>
          <a:noFill/>
        </p:spPr>
        <p:txBody>
          <a:bodyPr wrap="none" rtlCol="0">
            <a:spAutoFit/>
          </a:bodyPr>
          <a:lstStyle/>
          <a:p>
            <a:r>
              <a:rPr lang="en-US" dirty="0" smtClean="0">
                <a:solidFill>
                  <a:srgbClr val="FF0000"/>
                </a:solidFill>
              </a:rPr>
              <a:t>Note: This page needs to be completed and </a:t>
            </a:r>
          </a:p>
          <a:p>
            <a:r>
              <a:rPr lang="en-US" dirty="0" smtClean="0">
                <a:solidFill>
                  <a:srgbClr val="FF0000"/>
                </a:solidFill>
              </a:rPr>
              <a:t>links updated.</a:t>
            </a:r>
          </a:p>
          <a:p>
            <a:r>
              <a:rPr lang="en-US" dirty="0" smtClean="0">
                <a:solidFill>
                  <a:srgbClr val="FF0000"/>
                </a:solidFill>
              </a:rPr>
              <a:t>Also will need to obtain event info from  IRL NEP</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1436971" cy="253916"/>
          </a:xfrm>
          <a:prstGeom prst="rect">
            <a:avLst/>
          </a:prstGeom>
          <a:noFill/>
        </p:spPr>
        <p:txBody>
          <a:bodyPr wrap="none" rtlCol="0">
            <a:spAutoFit/>
          </a:bodyPr>
          <a:lstStyle/>
          <a:p>
            <a:r>
              <a:rPr lang="en-US" sz="1050" dirty="0" smtClean="0">
                <a:solidFill>
                  <a:schemeClr val="tx1">
                    <a:lumMod val="75000"/>
                    <a:lumOff val="25000"/>
                  </a:schemeClr>
                </a:solidFill>
              </a:rPr>
              <a:t>IRLSI Home &gt; About Us  </a:t>
            </a:r>
            <a:endParaRPr lang="en-US" sz="1050" dirty="0">
              <a:solidFill>
                <a:schemeClr val="tx1">
                  <a:lumMod val="75000"/>
                  <a:lumOff val="25000"/>
                </a:schemeClr>
              </a:solidFill>
            </a:endParaRPr>
          </a:p>
        </p:txBody>
      </p:sp>
      <p:sp>
        <p:nvSpPr>
          <p:cNvPr id="38" name="TextBox 37"/>
          <p:cNvSpPr txBox="1"/>
          <p:nvPr/>
        </p:nvSpPr>
        <p:spPr>
          <a:xfrm>
            <a:off x="696152" y="2171700"/>
            <a:ext cx="712154" cy="707886"/>
          </a:xfrm>
          <a:prstGeom prst="rect">
            <a:avLst/>
          </a:prstGeom>
          <a:noFill/>
        </p:spPr>
        <p:txBody>
          <a:bodyPr wrap="none" rtlCol="0">
            <a:spAutoFit/>
          </a:bodyPr>
          <a:lstStyle/>
          <a:p>
            <a:r>
              <a:rPr lang="en-US" sz="1000" dirty="0" smtClean="0">
                <a:solidFill>
                  <a:schemeClr val="bg1"/>
                </a:solidFill>
                <a:latin typeface="Arial"/>
                <a:cs typeface="Arial"/>
              </a:rPr>
              <a:t>About Us</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
        <p:nvSpPr>
          <p:cNvPr id="27" name="TextBox 26"/>
          <p:cNvSpPr txBox="1"/>
          <p:nvPr/>
        </p:nvSpPr>
        <p:spPr>
          <a:xfrm>
            <a:off x="1973562" y="7902707"/>
            <a:ext cx="1768351" cy="292388"/>
          </a:xfrm>
          <a:prstGeom prst="rect">
            <a:avLst/>
          </a:prstGeom>
          <a:noFill/>
        </p:spPr>
        <p:txBody>
          <a:bodyPr wrap="none" rtlCol="0">
            <a:spAutoFit/>
          </a:bodyPr>
          <a:lstStyle/>
          <a:p>
            <a:r>
              <a:rPr lang="en-US" sz="1300" b="1" dirty="0" smtClean="0">
                <a:solidFill>
                  <a:srgbClr val="595959"/>
                </a:solidFill>
                <a:latin typeface="Arial"/>
                <a:cs typeface="Arial"/>
              </a:rPr>
              <a:t>Contact Information</a:t>
            </a:r>
            <a:endParaRPr lang="en-US" sz="1300" b="1" dirty="0">
              <a:solidFill>
                <a:srgbClr val="595959"/>
              </a:solidFill>
              <a:latin typeface="Arial"/>
              <a:cs typeface="Arial"/>
            </a:endParaRPr>
          </a:p>
        </p:txBody>
      </p:sp>
      <p:sp>
        <p:nvSpPr>
          <p:cNvPr id="28" name="TextBox 27"/>
          <p:cNvSpPr txBox="1"/>
          <p:nvPr/>
        </p:nvSpPr>
        <p:spPr>
          <a:xfrm>
            <a:off x="3234077" y="8195095"/>
            <a:ext cx="2354581" cy="784830"/>
          </a:xfrm>
          <a:prstGeom prst="rect">
            <a:avLst/>
          </a:prstGeom>
          <a:noFill/>
        </p:spPr>
        <p:txBody>
          <a:bodyPr wrap="none" rtlCol="0">
            <a:spAutoFit/>
          </a:bodyPr>
          <a:lstStyle/>
          <a:p>
            <a:r>
              <a:rPr lang="en-US" sz="900" dirty="0" smtClean="0">
                <a:solidFill>
                  <a:schemeClr val="tx1">
                    <a:lumMod val="65000"/>
                    <a:lumOff val="35000"/>
                  </a:schemeClr>
                </a:solidFill>
                <a:latin typeface="Arial"/>
                <a:cs typeface="Arial"/>
              </a:rPr>
              <a:t>Smithsonian Marine Station at Fort Pierce</a:t>
            </a:r>
          </a:p>
          <a:p>
            <a:r>
              <a:rPr lang="en-US" sz="900" dirty="0" smtClean="0">
                <a:solidFill>
                  <a:schemeClr val="tx1">
                    <a:lumMod val="65000"/>
                    <a:lumOff val="35000"/>
                  </a:schemeClr>
                </a:solidFill>
                <a:latin typeface="Arial"/>
                <a:cs typeface="Arial"/>
              </a:rPr>
              <a:t>701 Seaway Drive</a:t>
            </a:r>
          </a:p>
          <a:p>
            <a:r>
              <a:rPr lang="en-US" sz="900" dirty="0" smtClean="0">
                <a:solidFill>
                  <a:schemeClr val="tx1">
                    <a:lumMod val="65000"/>
                    <a:lumOff val="35000"/>
                  </a:schemeClr>
                </a:solidFill>
                <a:latin typeface="Arial"/>
                <a:cs typeface="Arial"/>
              </a:rPr>
              <a:t>Fort Pierce, FL  34949</a:t>
            </a:r>
          </a:p>
          <a:p>
            <a:r>
              <a:rPr lang="en-US" sz="900" dirty="0" smtClean="0">
                <a:solidFill>
                  <a:schemeClr val="tx1">
                    <a:lumMod val="65000"/>
                    <a:lumOff val="35000"/>
                  </a:schemeClr>
                </a:solidFill>
                <a:latin typeface="Arial"/>
                <a:cs typeface="Arial"/>
              </a:rPr>
              <a:t>T: 772-462-6220	FAX: 772-461-8154</a:t>
            </a:r>
          </a:p>
          <a:p>
            <a:r>
              <a:rPr lang="en-US" sz="900" dirty="0" smtClean="0">
                <a:solidFill>
                  <a:schemeClr val="tx1">
                    <a:lumMod val="65000"/>
                    <a:lumOff val="35000"/>
                  </a:schemeClr>
                </a:solidFill>
                <a:latin typeface="Arial"/>
                <a:cs typeface="Arial"/>
              </a:rPr>
              <a:t>Send comments to: </a:t>
            </a:r>
            <a:r>
              <a:rPr lang="en-US" sz="900" dirty="0" err="1" smtClean="0">
                <a:solidFill>
                  <a:schemeClr val="tx1">
                    <a:lumMod val="65000"/>
                    <a:lumOff val="35000"/>
                  </a:schemeClr>
                </a:solidFill>
                <a:latin typeface="Arial"/>
                <a:cs typeface="Arial"/>
              </a:rPr>
              <a:t>irl_webmaster@si.edu</a:t>
            </a:r>
            <a:endParaRPr lang="en-US" sz="900" dirty="0">
              <a:solidFill>
                <a:schemeClr val="tx1">
                  <a:lumMod val="65000"/>
                  <a:lumOff val="35000"/>
                </a:schemeClr>
              </a:solidFill>
              <a:latin typeface="Arial"/>
              <a:cs typeface="Arial"/>
            </a:endParaRPr>
          </a:p>
        </p:txBody>
      </p:sp>
      <p:grpSp>
        <p:nvGrpSpPr>
          <p:cNvPr id="36" name="Group 35"/>
          <p:cNvGrpSpPr/>
          <p:nvPr/>
        </p:nvGrpSpPr>
        <p:grpSpPr>
          <a:xfrm>
            <a:off x="1612901" y="1507299"/>
            <a:ext cx="5777079" cy="8449734"/>
            <a:chOff x="1612901" y="1507299"/>
            <a:chExt cx="5777079" cy="8449734"/>
          </a:xfrm>
        </p:grpSpPr>
        <p:grpSp>
          <p:nvGrpSpPr>
            <p:cNvPr id="2" name="Group 13"/>
            <p:cNvGrpSpPr/>
            <p:nvPr/>
          </p:nvGrpSpPr>
          <p:grpSpPr>
            <a:xfrm>
              <a:off x="1612901" y="1507299"/>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30" name="TextBox 29"/>
            <p:cNvSpPr txBox="1"/>
            <p:nvPr/>
          </p:nvSpPr>
          <p:spPr>
            <a:xfrm>
              <a:off x="1969946" y="2171700"/>
              <a:ext cx="5417291" cy="492443"/>
            </a:xfrm>
            <a:prstGeom prst="rect">
              <a:avLst/>
            </a:prstGeom>
            <a:noFill/>
          </p:spPr>
          <p:txBody>
            <a:bodyPr wrap="square" rtlCol="0">
              <a:spAutoFit/>
            </a:bodyPr>
            <a:lstStyle/>
            <a:p>
              <a:r>
                <a:rPr lang="en-US" sz="1300" b="1" dirty="0" smtClean="0">
                  <a:solidFill>
                    <a:srgbClr val="595959"/>
                  </a:solidFill>
                  <a:latin typeface="Arial"/>
                  <a:cs typeface="Arial"/>
                </a:rPr>
                <a:t>An Overview of the Indian River Lagoon Species Inventory Project</a:t>
              </a:r>
            </a:p>
            <a:p>
              <a:endParaRPr lang="en-US" sz="1300" dirty="0">
                <a:solidFill>
                  <a:srgbClr val="595959"/>
                </a:solidFill>
                <a:latin typeface="Arial"/>
                <a:cs typeface="Arial"/>
              </a:endParaRPr>
            </a:p>
          </p:txBody>
        </p:sp>
        <p:sp>
          <p:nvSpPr>
            <p:cNvPr id="31" name="Rectangle 30"/>
            <p:cNvSpPr/>
            <p:nvPr/>
          </p:nvSpPr>
          <p:spPr>
            <a:xfrm>
              <a:off x="2036023" y="2510264"/>
              <a:ext cx="5151657" cy="815608"/>
            </a:xfrm>
            <a:prstGeom prst="rect">
              <a:avLst/>
            </a:prstGeom>
          </p:spPr>
          <p:txBody>
            <a:bodyPr wrap="square">
              <a:spAutoFit/>
            </a:bodyPr>
            <a:lstStyle/>
            <a:p>
              <a:r>
                <a:rPr lang="en-US" sz="1100" dirty="0" smtClean="0">
                  <a:solidFill>
                    <a:srgbClr val="595959"/>
                  </a:solidFill>
                  <a:latin typeface="Arial"/>
                  <a:cs typeface="Arial"/>
                </a:rPr>
                <a:t>The geographical position of the Indian River Lagoon (IRL), straddling the zone of overlap between the temperate and subtropical biotic provinces, contributes to its vast species richness.  The IRL had often been purported to be one of the most divers………………. </a:t>
              </a:r>
              <a:r>
                <a:rPr lang="en-US" sz="1400" dirty="0" smtClean="0">
                  <a:solidFill>
                    <a:srgbClr val="FF0000"/>
                  </a:solidFill>
                  <a:latin typeface="Arial"/>
                  <a:cs typeface="Arial"/>
                </a:rPr>
                <a:t>NOTE: This section needs to be updated</a:t>
              </a:r>
              <a:endParaRPr lang="en-US" sz="1400" dirty="0">
                <a:solidFill>
                  <a:srgbClr val="FF0000"/>
                </a:solidFill>
                <a:latin typeface="Arial"/>
                <a:cs typeface="Arial"/>
              </a:endParaRPr>
            </a:p>
          </p:txBody>
        </p:sp>
        <p:sp>
          <p:nvSpPr>
            <p:cNvPr id="32" name="TextBox 31"/>
            <p:cNvSpPr txBox="1"/>
            <p:nvPr/>
          </p:nvSpPr>
          <p:spPr>
            <a:xfrm>
              <a:off x="1935489" y="3617368"/>
              <a:ext cx="5417291" cy="492443"/>
            </a:xfrm>
            <a:prstGeom prst="rect">
              <a:avLst/>
            </a:prstGeom>
            <a:noFill/>
          </p:spPr>
          <p:txBody>
            <a:bodyPr wrap="square" rtlCol="0">
              <a:spAutoFit/>
            </a:bodyPr>
            <a:lstStyle/>
            <a:p>
              <a:r>
                <a:rPr lang="en-US" sz="1300" b="1" dirty="0" smtClean="0">
                  <a:solidFill>
                    <a:srgbClr val="595959"/>
                  </a:solidFill>
                  <a:latin typeface="Arial"/>
                  <a:cs typeface="Arial"/>
                </a:rPr>
                <a:t>Mission Statement</a:t>
              </a:r>
            </a:p>
            <a:p>
              <a:endParaRPr lang="en-US" sz="1300" dirty="0">
                <a:solidFill>
                  <a:srgbClr val="595959"/>
                </a:solidFill>
                <a:latin typeface="Arial"/>
                <a:cs typeface="Arial"/>
              </a:endParaRPr>
            </a:p>
          </p:txBody>
        </p:sp>
        <p:sp>
          <p:nvSpPr>
            <p:cNvPr id="33" name="Rectangle 32"/>
            <p:cNvSpPr/>
            <p:nvPr/>
          </p:nvSpPr>
          <p:spPr>
            <a:xfrm>
              <a:off x="2055189" y="3920714"/>
              <a:ext cx="4940041" cy="1323439"/>
            </a:xfrm>
            <a:prstGeom prst="rect">
              <a:avLst/>
            </a:prstGeom>
          </p:spPr>
          <p:txBody>
            <a:bodyPr wrap="square">
              <a:spAutoFit/>
            </a:bodyPr>
            <a:lstStyle/>
            <a:p>
              <a:r>
                <a:rPr lang="en-US" sz="1100" dirty="0" smtClean="0">
                  <a:solidFill>
                    <a:srgbClr val="595959"/>
                  </a:solidFill>
                  <a:latin typeface="Arial"/>
                  <a:cs typeface="Arial"/>
                </a:rPr>
                <a:t>The Smithsonian Marine Station at Fort Pierce became the depository for the Indian River Lagoon Species inventory in 1997.  Our goal  in obtaining the Inventory is to continue to promote public awareness and the need for stewardship of the IRL as an invaluable marine resource.   In order to accomplish this objective, we have expanded the initial database by adding additional taxonomic, ecological and life history information. ……….. </a:t>
              </a:r>
            </a:p>
            <a:p>
              <a:r>
                <a:rPr lang="en-US" sz="1400" dirty="0" smtClean="0">
                  <a:solidFill>
                    <a:srgbClr val="FF0000"/>
                  </a:solidFill>
                  <a:latin typeface="Arial"/>
                  <a:cs typeface="Arial"/>
                </a:rPr>
                <a:t>NOTE: This section needs to be updated</a:t>
              </a:r>
              <a:r>
                <a:rPr lang="en-US" sz="1100" dirty="0" smtClean="0">
                  <a:solidFill>
                    <a:srgbClr val="595959"/>
                  </a:solidFill>
                  <a:latin typeface="Arial"/>
                  <a:cs typeface="Arial"/>
                </a:rPr>
                <a:t>	</a:t>
              </a:r>
            </a:p>
          </p:txBody>
        </p:sp>
        <p:sp>
          <p:nvSpPr>
            <p:cNvPr id="34" name="TextBox 33"/>
            <p:cNvSpPr txBox="1"/>
            <p:nvPr/>
          </p:nvSpPr>
          <p:spPr>
            <a:xfrm>
              <a:off x="2043348" y="5656768"/>
              <a:ext cx="5133895" cy="815608"/>
            </a:xfrm>
            <a:prstGeom prst="rect">
              <a:avLst/>
            </a:prstGeom>
            <a:noFill/>
          </p:spPr>
          <p:txBody>
            <a:bodyPr wrap="square" rtlCol="0">
              <a:spAutoFit/>
            </a:bodyPr>
            <a:lstStyle/>
            <a:p>
              <a:r>
                <a:rPr lang="en-US" sz="1100" dirty="0" smtClean="0">
                  <a:solidFill>
                    <a:schemeClr val="tx1">
                      <a:lumMod val="65000"/>
                      <a:lumOff val="35000"/>
                    </a:schemeClr>
                  </a:solidFill>
                  <a:latin typeface="Arial"/>
                  <a:cs typeface="Arial"/>
                </a:rPr>
                <a:t>The Smithsonian Marine Station at Fort Pierce sincerely acknowledges the following organizations and individuals who contributed generously to the Indian River Lagoon Species Inventory Project……</a:t>
              </a:r>
            </a:p>
            <a:p>
              <a:r>
                <a:rPr lang="en-US" sz="1400" dirty="0" smtClean="0">
                  <a:solidFill>
                    <a:srgbClr val="EB0042"/>
                  </a:solidFill>
                  <a:latin typeface="Arial"/>
                  <a:cs typeface="Arial"/>
                </a:rPr>
                <a:t>NOTE: This section needs to be updated</a:t>
              </a:r>
              <a:endParaRPr lang="en-US" sz="1400" dirty="0">
                <a:solidFill>
                  <a:srgbClr val="EB0042"/>
                </a:solidFill>
                <a:latin typeface="Arial"/>
                <a:cs typeface="Arial"/>
              </a:endParaRPr>
            </a:p>
          </p:txBody>
        </p:sp>
        <p:sp>
          <p:nvSpPr>
            <p:cNvPr id="35" name="TextBox 34"/>
            <p:cNvSpPr txBox="1"/>
            <p:nvPr/>
          </p:nvSpPr>
          <p:spPr>
            <a:xfrm>
              <a:off x="1905104" y="5340358"/>
              <a:ext cx="5417291" cy="492443"/>
            </a:xfrm>
            <a:prstGeom prst="rect">
              <a:avLst/>
            </a:prstGeom>
            <a:noFill/>
          </p:spPr>
          <p:txBody>
            <a:bodyPr wrap="square" rtlCol="0">
              <a:spAutoFit/>
            </a:bodyPr>
            <a:lstStyle/>
            <a:p>
              <a:r>
                <a:rPr lang="en-US" sz="1300" b="1" dirty="0" smtClean="0">
                  <a:solidFill>
                    <a:srgbClr val="595959"/>
                  </a:solidFill>
                  <a:latin typeface="Arial"/>
                  <a:cs typeface="Arial"/>
                </a:rPr>
                <a:t>Acknowledgements</a:t>
              </a:r>
            </a:p>
            <a:p>
              <a:endParaRPr lang="en-US" sz="1300" dirty="0">
                <a:solidFill>
                  <a:srgbClr val="595959"/>
                </a:solidFill>
                <a:latin typeface="Arial"/>
                <a:cs typeface="Arial"/>
              </a:endParaRPr>
            </a:p>
          </p:txBody>
        </p:sp>
      </p:grpSp>
      <p:sp>
        <p:nvSpPr>
          <p:cNvPr id="37" name="TextBox 36"/>
          <p:cNvSpPr txBox="1"/>
          <p:nvPr/>
        </p:nvSpPr>
        <p:spPr>
          <a:xfrm>
            <a:off x="3234077" y="1862582"/>
            <a:ext cx="1322936" cy="369332"/>
          </a:xfrm>
          <a:prstGeom prst="rect">
            <a:avLst/>
          </a:prstGeom>
          <a:noFill/>
        </p:spPr>
        <p:txBody>
          <a:bodyPr wrap="none" rtlCol="0">
            <a:spAutoFit/>
          </a:bodyPr>
          <a:lstStyle/>
          <a:p>
            <a:r>
              <a:rPr lang="en-US" dirty="0" smtClean="0">
                <a:solidFill>
                  <a:srgbClr val="FF0000"/>
                </a:solidFill>
              </a:rPr>
              <a:t>ADD PHOTO</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3752" y="969669"/>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612901" y="1410724"/>
            <a:ext cx="5777079"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B0042"/>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0042"/>
                </a:solidFill>
              </a:endParaRPr>
            </a:p>
          </p:txBody>
        </p:sp>
      </p:grpSp>
      <p:sp>
        <p:nvSpPr>
          <p:cNvPr id="15" name="TextBox 14"/>
          <p:cNvSpPr txBox="1"/>
          <p:nvPr/>
        </p:nvSpPr>
        <p:spPr>
          <a:xfrm>
            <a:off x="594552" y="1172984"/>
            <a:ext cx="6792685"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1531188" cy="253916"/>
          </a:xfrm>
          <a:prstGeom prst="rect">
            <a:avLst/>
          </a:prstGeom>
          <a:noFill/>
        </p:spPr>
        <p:txBody>
          <a:bodyPr wrap="none" rtlCol="0">
            <a:spAutoFit/>
          </a:bodyPr>
          <a:lstStyle/>
          <a:p>
            <a:r>
              <a:rPr lang="en-US" sz="1050" dirty="0" smtClean="0">
                <a:solidFill>
                  <a:schemeClr val="tx1">
                    <a:lumMod val="75000"/>
                    <a:lumOff val="25000"/>
                  </a:schemeClr>
                </a:solidFill>
              </a:rPr>
              <a:t>IRLSI Home &gt; SMS Home  </a:t>
            </a:r>
            <a:endParaRPr lang="en-US" sz="1050" dirty="0">
              <a:solidFill>
                <a:schemeClr val="tx1">
                  <a:lumMod val="75000"/>
                  <a:lumOff val="25000"/>
                </a:schemeClr>
              </a:solidFill>
            </a:endParaRPr>
          </a:p>
        </p:txBody>
      </p:sp>
      <p:sp>
        <p:nvSpPr>
          <p:cNvPr id="38" name="TextBox 37"/>
          <p:cNvSpPr txBox="1"/>
          <p:nvPr/>
        </p:nvSpPr>
        <p:spPr>
          <a:xfrm>
            <a:off x="636889" y="2230969"/>
            <a:ext cx="840269" cy="707886"/>
          </a:xfrm>
          <a:prstGeom prst="rect">
            <a:avLst/>
          </a:prstGeom>
          <a:noFill/>
        </p:spPr>
        <p:txBody>
          <a:bodyPr wrap="none" rtlCol="0">
            <a:spAutoFit/>
          </a:bodyPr>
          <a:lstStyle/>
          <a:p>
            <a:r>
              <a:rPr lang="en-US" sz="1000" dirty="0" smtClean="0">
                <a:solidFill>
                  <a:schemeClr val="bg1"/>
                </a:solidFill>
                <a:latin typeface="Arial"/>
                <a:cs typeface="Arial"/>
              </a:rPr>
              <a:t>SMS Home</a:t>
            </a: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a:p>
            <a:endParaRPr lang="en-US" sz="1000" dirty="0" smtClean="0">
              <a:solidFill>
                <a:schemeClr val="bg1"/>
              </a:solidFill>
              <a:latin typeface="Arial"/>
              <a:cs typeface="Arial"/>
            </a:endParaRPr>
          </a:p>
        </p:txBody>
      </p:sp>
      <p:sp>
        <p:nvSpPr>
          <p:cNvPr id="27" name="TextBox 26"/>
          <p:cNvSpPr txBox="1"/>
          <p:nvPr/>
        </p:nvSpPr>
        <p:spPr>
          <a:xfrm>
            <a:off x="2154716" y="2438400"/>
            <a:ext cx="4993675" cy="646331"/>
          </a:xfrm>
          <a:prstGeom prst="rect">
            <a:avLst/>
          </a:prstGeom>
          <a:noFill/>
        </p:spPr>
        <p:txBody>
          <a:bodyPr wrap="none" rtlCol="0">
            <a:spAutoFit/>
          </a:bodyPr>
          <a:lstStyle/>
          <a:p>
            <a:r>
              <a:rPr lang="en-US" dirty="0" smtClean="0">
                <a:solidFill>
                  <a:srgbClr val="EB0042"/>
                </a:solidFill>
              </a:rPr>
              <a:t>Note: The SMS Home </a:t>
            </a:r>
            <a:r>
              <a:rPr lang="en-US" dirty="0" err="1" smtClean="0">
                <a:solidFill>
                  <a:srgbClr val="EB0042"/>
                </a:solidFill>
              </a:rPr>
              <a:t>Nav</a:t>
            </a:r>
            <a:r>
              <a:rPr lang="en-US" dirty="0" smtClean="0">
                <a:solidFill>
                  <a:srgbClr val="EB0042"/>
                </a:solidFill>
              </a:rPr>
              <a:t> bar above will go directly</a:t>
            </a:r>
          </a:p>
          <a:p>
            <a:r>
              <a:rPr lang="en-US" dirty="0" smtClean="0">
                <a:solidFill>
                  <a:srgbClr val="EB0042"/>
                </a:solidFill>
              </a:rPr>
              <a:t> to the SMS Home Page</a:t>
            </a:r>
            <a:endParaRPr lang="en-US" dirty="0">
              <a:solidFill>
                <a:srgbClr val="EB0042"/>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315" y="0"/>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2"/>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524001" y="1608666"/>
            <a:ext cx="5841453"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04040"/>
                </a:solidFill>
              </a:endParaRPr>
            </a:p>
          </p:txBody>
        </p:sp>
        <p:sp>
          <p:nvSpPr>
            <p:cNvPr id="13" name="Rectangle 12"/>
            <p:cNvSpPr/>
            <p:nvPr/>
          </p:nvSpPr>
          <p:spPr>
            <a:xfrm>
              <a:off x="6451600" y="9177867"/>
              <a:ext cx="913854" cy="88053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594552" y="1172984"/>
            <a:ext cx="6583869"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361412" y="1968500"/>
            <a:ext cx="4585811" cy="3693319"/>
          </a:xfrm>
          <a:prstGeom prst="rect">
            <a:avLst/>
          </a:prstGeom>
          <a:noFill/>
        </p:spPr>
        <p:txBody>
          <a:bodyPr wrap="none" rtlCol="0">
            <a:spAutoFit/>
          </a:bodyPr>
          <a:lstStyle/>
          <a:p>
            <a:r>
              <a:rPr lang="en-US" dirty="0" smtClean="0">
                <a:solidFill>
                  <a:srgbClr val="404040"/>
                </a:solidFill>
              </a:rPr>
              <a:t>NOTES to self:</a:t>
            </a:r>
          </a:p>
          <a:p>
            <a:r>
              <a:rPr lang="en-US" dirty="0" smtClean="0">
                <a:solidFill>
                  <a:srgbClr val="404040"/>
                </a:solidFill>
              </a:rPr>
              <a:t>Habitat pages have associated species lists that </a:t>
            </a:r>
          </a:p>
          <a:p>
            <a:r>
              <a:rPr lang="en-US" dirty="0" smtClean="0">
                <a:solidFill>
                  <a:srgbClr val="404040"/>
                </a:solidFill>
              </a:rPr>
              <a:t>link up to narratives.</a:t>
            </a:r>
          </a:p>
          <a:p>
            <a:endParaRPr lang="en-US" dirty="0" smtClean="0">
              <a:solidFill>
                <a:srgbClr val="404040"/>
              </a:solidFill>
            </a:endParaRPr>
          </a:p>
          <a:p>
            <a:r>
              <a:rPr lang="en-US" dirty="0" smtClean="0">
                <a:solidFill>
                  <a:srgbClr val="404040"/>
                </a:solidFill>
              </a:rPr>
              <a:t>Pop-Up Definition Boxes?</a:t>
            </a:r>
          </a:p>
          <a:p>
            <a:endParaRPr lang="en-US" dirty="0" smtClean="0">
              <a:solidFill>
                <a:srgbClr val="404040"/>
              </a:solidFill>
            </a:endParaRPr>
          </a:p>
          <a:p>
            <a:r>
              <a:rPr lang="en-US" dirty="0" smtClean="0">
                <a:solidFill>
                  <a:srgbClr val="404040"/>
                </a:solidFill>
              </a:rPr>
              <a:t>Linked reference in Scrub Habitat description</a:t>
            </a:r>
          </a:p>
          <a:p>
            <a:endParaRPr lang="en-US" dirty="0" smtClean="0">
              <a:solidFill>
                <a:srgbClr val="404040"/>
              </a:solidFill>
            </a:endParaRPr>
          </a:p>
          <a:p>
            <a:r>
              <a:rPr lang="en-US" dirty="0" smtClean="0">
                <a:solidFill>
                  <a:srgbClr val="404040"/>
                </a:solidFill>
              </a:rPr>
              <a:t>Habitat descriptions are linked several ways: </a:t>
            </a:r>
          </a:p>
          <a:p>
            <a:r>
              <a:rPr lang="en-US" dirty="0" smtClean="0">
                <a:solidFill>
                  <a:srgbClr val="404040"/>
                </a:solidFill>
              </a:rPr>
              <a:t>by image, or highlighted link either on</a:t>
            </a:r>
          </a:p>
          <a:p>
            <a:r>
              <a:rPr lang="en-US" dirty="0" smtClean="0">
                <a:solidFill>
                  <a:srgbClr val="404040"/>
                </a:solidFill>
              </a:rPr>
              <a:t>IRL Habitat page or Barrier Island/Intertidal </a:t>
            </a:r>
          </a:p>
          <a:p>
            <a:r>
              <a:rPr lang="en-US" dirty="0" smtClean="0">
                <a:solidFill>
                  <a:srgbClr val="404040"/>
                </a:solidFill>
              </a:rPr>
              <a:t>Habitat Page.</a:t>
            </a:r>
          </a:p>
          <a:p>
            <a:endParaRPr lang="en-US" dirty="0" smtClean="0">
              <a:solidFill>
                <a:srgbClr val="40404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505652" y="-19241"/>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966521" y="1454738"/>
            <a:ext cx="5841453"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dirty="0">
                <a:solidFill>
                  <a:srgbClr val="1100FF"/>
                </a:solidFill>
              </a:endParaRPr>
            </a:p>
          </p:txBody>
        </p:sp>
        <p:sp>
          <p:nvSpPr>
            <p:cNvPr id="13" name="Rectangle 12"/>
            <p:cNvSpPr/>
            <p:nvPr/>
          </p:nvSpPr>
          <p:spPr>
            <a:xfrm>
              <a:off x="6451600" y="9177867"/>
              <a:ext cx="913854" cy="880533"/>
            </a:xfrm>
            <a:prstGeom prst="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rgbClr val="1100FF"/>
                </a:solidFill>
              </a:endParaRPr>
            </a:p>
          </p:txBody>
        </p:sp>
      </p:grpSp>
      <p:sp>
        <p:nvSpPr>
          <p:cNvPr id="15" name="TextBox 14"/>
          <p:cNvSpPr txBox="1"/>
          <p:nvPr/>
        </p:nvSpPr>
        <p:spPr>
          <a:xfrm>
            <a:off x="594552" y="1172984"/>
            <a:ext cx="6701361"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84827"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Go to Species Reports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sp>
        <p:nvSpPr>
          <p:cNvPr id="35" name="TextBox 34"/>
          <p:cNvSpPr txBox="1"/>
          <p:nvPr/>
        </p:nvSpPr>
        <p:spPr>
          <a:xfrm>
            <a:off x="2459516" y="2171700"/>
            <a:ext cx="6111180" cy="707886"/>
          </a:xfrm>
          <a:prstGeom prst="rect">
            <a:avLst/>
          </a:prstGeom>
          <a:noFill/>
        </p:spPr>
        <p:txBody>
          <a:bodyPr wrap="square" rtlCol="0">
            <a:spAutoFit/>
          </a:bodyPr>
          <a:lstStyle/>
          <a:p>
            <a:r>
              <a:rPr lang="en-US" sz="2000" dirty="0" smtClean="0">
                <a:solidFill>
                  <a:srgbClr val="446079"/>
                </a:solidFill>
                <a:latin typeface="Bookman Old Style"/>
                <a:cs typeface="Bookman Old Style"/>
              </a:rPr>
              <a:t>Click your area of interest to </a:t>
            </a:r>
          </a:p>
          <a:p>
            <a:r>
              <a:rPr lang="en-US" sz="2000" dirty="0" smtClean="0">
                <a:solidFill>
                  <a:srgbClr val="446079"/>
                </a:solidFill>
                <a:latin typeface="Bookman Old Style"/>
                <a:cs typeface="Bookman Old Style"/>
              </a:rPr>
              <a:t> access species information.</a:t>
            </a:r>
            <a:endParaRPr lang="en-US" sz="2000" dirty="0">
              <a:solidFill>
                <a:srgbClr val="446079"/>
              </a:solidFill>
              <a:latin typeface="Bookman Old Style"/>
              <a:cs typeface="Bookman Old Style"/>
            </a:endParaRPr>
          </a:p>
        </p:txBody>
      </p:sp>
      <p:grpSp>
        <p:nvGrpSpPr>
          <p:cNvPr id="53" name="Group 52"/>
          <p:cNvGrpSpPr/>
          <p:nvPr/>
        </p:nvGrpSpPr>
        <p:grpSpPr>
          <a:xfrm>
            <a:off x="427452" y="3179286"/>
            <a:ext cx="3255528" cy="2570662"/>
            <a:chOff x="966521" y="4664421"/>
            <a:chExt cx="3255528" cy="2570662"/>
          </a:xfrm>
        </p:grpSpPr>
        <p:sp>
          <p:nvSpPr>
            <p:cNvPr id="46" name="Rectangle 45"/>
            <p:cNvSpPr/>
            <p:nvPr/>
          </p:nvSpPr>
          <p:spPr>
            <a:xfrm>
              <a:off x="966521" y="4664421"/>
              <a:ext cx="3255528" cy="25706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4">
              <a:lum bright="-16000"/>
            </a:blip>
            <a:srcRect r="46517" b="47542"/>
            <a:stretch>
              <a:fillRect/>
            </a:stretch>
          </p:blipFill>
          <p:spPr>
            <a:xfrm>
              <a:off x="1175037" y="4829566"/>
              <a:ext cx="2868639" cy="2212975"/>
            </a:xfrm>
            <a:prstGeom prst="rect">
              <a:avLst/>
            </a:prstGeom>
          </p:spPr>
        </p:pic>
      </p:grpSp>
      <p:grpSp>
        <p:nvGrpSpPr>
          <p:cNvPr id="38" name="Group 37"/>
          <p:cNvGrpSpPr/>
          <p:nvPr/>
        </p:nvGrpSpPr>
        <p:grpSpPr>
          <a:xfrm>
            <a:off x="4109926" y="3379090"/>
            <a:ext cx="3255528" cy="2570662"/>
            <a:chOff x="4109926" y="3379090"/>
            <a:chExt cx="3255528" cy="2570662"/>
          </a:xfrm>
        </p:grpSpPr>
        <p:sp>
          <p:nvSpPr>
            <p:cNvPr id="52" name="Rectangle 51"/>
            <p:cNvSpPr/>
            <p:nvPr/>
          </p:nvSpPr>
          <p:spPr>
            <a:xfrm>
              <a:off x="4109926" y="3379090"/>
              <a:ext cx="3255528" cy="2570662"/>
            </a:xfrm>
            <a:prstGeom prst="rect">
              <a:avLst/>
            </a:prstGeom>
            <a:solidFill>
              <a:srgbClr val="4F6228">
                <a:alpha val="81000"/>
              </a:srgbClr>
            </a:solidFill>
            <a:ln>
              <a:solidFill>
                <a:srgbClr val="2A4A3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4">
              <a:lum bright="-16000"/>
            </a:blip>
            <a:srcRect l="49743" t="3574" b="47542"/>
            <a:stretch>
              <a:fillRect/>
            </a:stretch>
          </p:blipFill>
          <p:spPr>
            <a:xfrm>
              <a:off x="4303964" y="3552259"/>
              <a:ext cx="2872708" cy="2197689"/>
            </a:xfrm>
            <a:prstGeom prst="rect">
              <a:avLst/>
            </a:prstGeom>
          </p:spPr>
        </p:pic>
      </p:grpSp>
      <p:grpSp>
        <p:nvGrpSpPr>
          <p:cNvPr id="40" name="Group 39"/>
          <p:cNvGrpSpPr/>
          <p:nvPr/>
        </p:nvGrpSpPr>
        <p:grpSpPr>
          <a:xfrm>
            <a:off x="-103763" y="6315622"/>
            <a:ext cx="3255528" cy="2570662"/>
            <a:chOff x="-103763" y="6315622"/>
            <a:chExt cx="3255528" cy="2570662"/>
          </a:xfrm>
        </p:grpSpPr>
        <p:sp>
          <p:nvSpPr>
            <p:cNvPr id="47" name="Rectangle 46"/>
            <p:cNvSpPr/>
            <p:nvPr/>
          </p:nvSpPr>
          <p:spPr>
            <a:xfrm>
              <a:off x="-103763" y="6315622"/>
              <a:ext cx="3255528" cy="2570662"/>
            </a:xfrm>
            <a:prstGeom prst="rect">
              <a:avLst/>
            </a:prstGeom>
            <a:solidFill>
              <a:srgbClr val="820507">
                <a:alpha val="81000"/>
              </a:srgbClr>
            </a:solidFill>
            <a:ln>
              <a:solidFill>
                <a:srgbClr val="54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4">
              <a:lum bright="-16000"/>
            </a:blip>
            <a:srcRect l="4371" t="48095" r="45286" b="2430"/>
            <a:stretch>
              <a:fillRect/>
            </a:stretch>
          </p:blipFill>
          <p:spPr>
            <a:xfrm>
              <a:off x="75926" y="6480899"/>
              <a:ext cx="2887872" cy="2232216"/>
            </a:xfrm>
            <a:prstGeom prst="rect">
              <a:avLst/>
            </a:prstGeom>
          </p:spPr>
        </p:pic>
      </p:grpSp>
      <p:grpSp>
        <p:nvGrpSpPr>
          <p:cNvPr id="37" name="Group 36"/>
          <p:cNvGrpSpPr/>
          <p:nvPr/>
        </p:nvGrpSpPr>
        <p:grpSpPr>
          <a:xfrm>
            <a:off x="3911779" y="6142453"/>
            <a:ext cx="3255528" cy="2570662"/>
            <a:chOff x="3911779" y="6142453"/>
            <a:chExt cx="3255528" cy="2570662"/>
          </a:xfrm>
        </p:grpSpPr>
        <p:sp>
          <p:nvSpPr>
            <p:cNvPr id="34" name="Rectangle 33"/>
            <p:cNvSpPr/>
            <p:nvPr/>
          </p:nvSpPr>
          <p:spPr>
            <a:xfrm>
              <a:off x="3911779" y="6142453"/>
              <a:ext cx="3255528" cy="2570662"/>
            </a:xfrm>
            <a:prstGeom prst="rect">
              <a:avLst/>
            </a:prstGeom>
            <a:solidFill>
              <a:srgbClr val="DCA117">
                <a:alpha val="81000"/>
              </a:srgbClr>
            </a:solidFill>
            <a:ln>
              <a:solidFill>
                <a:srgbClr val="936C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lum bright="-16000"/>
            </a:blip>
            <a:srcRect l="54714" t="55490" b="-231"/>
            <a:stretch>
              <a:fillRect/>
            </a:stretch>
          </p:blipFill>
          <p:spPr>
            <a:xfrm>
              <a:off x="4106579" y="6307730"/>
              <a:ext cx="2872708" cy="2232216"/>
            </a:xfrm>
            <a:prstGeom prst="rect">
              <a:avLst/>
            </a:prstGeom>
            <a:ln>
              <a:solidFill>
                <a:srgbClr val="936C0D"/>
              </a:solidFill>
            </a:ln>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505652" y="-19241"/>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088140" y="1208140"/>
            <a:ext cx="5841453"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dirty="0">
                <a:solidFill>
                  <a:srgbClr val="1100FF"/>
                </a:solidFill>
              </a:endParaRPr>
            </a:p>
          </p:txBody>
        </p:sp>
        <p:sp>
          <p:nvSpPr>
            <p:cNvPr id="13" name="Rectangle 12"/>
            <p:cNvSpPr/>
            <p:nvPr/>
          </p:nvSpPr>
          <p:spPr>
            <a:xfrm>
              <a:off x="6451600" y="9177867"/>
              <a:ext cx="913854" cy="880533"/>
            </a:xfrm>
            <a:prstGeom prst="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rgbClr val="1100FF"/>
                </a:solidFill>
              </a:endParaRPr>
            </a:p>
          </p:txBody>
        </p:sp>
      </p:grpSp>
      <p:sp>
        <p:nvSpPr>
          <p:cNvPr id="15" name="TextBox 14"/>
          <p:cNvSpPr txBox="1"/>
          <p:nvPr/>
        </p:nvSpPr>
        <p:spPr>
          <a:xfrm>
            <a:off x="594552" y="1172984"/>
            <a:ext cx="6701361"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84827"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Go to Species Reports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grpSp>
        <p:nvGrpSpPr>
          <p:cNvPr id="48" name="Group 47"/>
          <p:cNvGrpSpPr/>
          <p:nvPr/>
        </p:nvGrpSpPr>
        <p:grpSpPr>
          <a:xfrm>
            <a:off x="1105774" y="1986172"/>
            <a:ext cx="1878726" cy="1506328"/>
            <a:chOff x="1588374" y="2887872"/>
            <a:chExt cx="1878726" cy="1506328"/>
          </a:xfrm>
        </p:grpSpPr>
        <p:sp>
          <p:nvSpPr>
            <p:cNvPr id="40" name="Rectangle 39"/>
            <p:cNvSpPr/>
            <p:nvPr/>
          </p:nvSpPr>
          <p:spPr>
            <a:xfrm>
              <a:off x="1588374" y="2887872"/>
              <a:ext cx="1878726" cy="15063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a:lum bright="-14000"/>
            </a:blip>
            <a:stretch>
              <a:fillRect/>
            </a:stretch>
          </p:blipFill>
          <p:spPr>
            <a:xfrm>
              <a:off x="1656576" y="2941225"/>
              <a:ext cx="1735250" cy="1388199"/>
            </a:xfrm>
            <a:prstGeom prst="rect">
              <a:avLst/>
            </a:prstGeom>
          </p:spPr>
        </p:pic>
      </p:grpSp>
      <p:grpSp>
        <p:nvGrpSpPr>
          <p:cNvPr id="51" name="Group 50"/>
          <p:cNvGrpSpPr/>
          <p:nvPr/>
        </p:nvGrpSpPr>
        <p:grpSpPr>
          <a:xfrm>
            <a:off x="2096374" y="1973472"/>
            <a:ext cx="1878726" cy="1734928"/>
            <a:chOff x="1550274" y="4945272"/>
            <a:chExt cx="1878726" cy="1734928"/>
          </a:xfrm>
        </p:grpSpPr>
        <p:sp>
          <p:nvSpPr>
            <p:cNvPr id="42" name="Rectangle 41"/>
            <p:cNvSpPr/>
            <p:nvPr/>
          </p:nvSpPr>
          <p:spPr>
            <a:xfrm>
              <a:off x="1550274" y="4945272"/>
              <a:ext cx="1878726" cy="17349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5">
              <a:lum bright="-14000"/>
            </a:blip>
            <a:stretch>
              <a:fillRect/>
            </a:stretch>
          </p:blipFill>
          <p:spPr>
            <a:xfrm>
              <a:off x="1614453" y="5002524"/>
              <a:ext cx="1753390" cy="1617015"/>
            </a:xfrm>
            <a:prstGeom prst="rect">
              <a:avLst/>
            </a:prstGeom>
          </p:spPr>
        </p:pic>
      </p:grpSp>
      <p:grpSp>
        <p:nvGrpSpPr>
          <p:cNvPr id="54" name="Group 53"/>
          <p:cNvGrpSpPr/>
          <p:nvPr/>
        </p:nvGrpSpPr>
        <p:grpSpPr>
          <a:xfrm>
            <a:off x="1486774" y="1909972"/>
            <a:ext cx="1878726" cy="1734928"/>
            <a:chOff x="3874374" y="4145172"/>
            <a:chExt cx="1878726" cy="1734928"/>
          </a:xfrm>
        </p:grpSpPr>
        <p:sp>
          <p:nvSpPr>
            <p:cNvPr id="49" name="Rectangle 48"/>
            <p:cNvSpPr/>
            <p:nvPr/>
          </p:nvSpPr>
          <p:spPr>
            <a:xfrm>
              <a:off x="3874374" y="4145172"/>
              <a:ext cx="1878726" cy="17349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6">
              <a:lum bright="-16000"/>
            </a:blip>
            <a:stretch>
              <a:fillRect/>
            </a:stretch>
          </p:blipFill>
          <p:spPr>
            <a:xfrm>
              <a:off x="3943993" y="4199382"/>
              <a:ext cx="1735250" cy="1600285"/>
            </a:xfrm>
            <a:prstGeom prst="rect">
              <a:avLst/>
            </a:prstGeom>
          </p:spPr>
        </p:pic>
      </p:grpSp>
      <p:grpSp>
        <p:nvGrpSpPr>
          <p:cNvPr id="64" name="Group 63"/>
          <p:cNvGrpSpPr/>
          <p:nvPr/>
        </p:nvGrpSpPr>
        <p:grpSpPr>
          <a:xfrm>
            <a:off x="4331574" y="1909972"/>
            <a:ext cx="1916826" cy="1620628"/>
            <a:chOff x="3925174" y="4246772"/>
            <a:chExt cx="1916826" cy="1620628"/>
          </a:xfrm>
        </p:grpSpPr>
        <p:sp>
          <p:nvSpPr>
            <p:cNvPr id="53" name="Rectangle 52"/>
            <p:cNvSpPr/>
            <p:nvPr/>
          </p:nvSpPr>
          <p:spPr>
            <a:xfrm>
              <a:off x="3925174" y="4246772"/>
              <a:ext cx="19168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7">
              <a:lum bright="-16000"/>
            </a:blip>
            <a:stretch>
              <a:fillRect/>
            </a:stretch>
          </p:blipFill>
          <p:spPr>
            <a:xfrm>
              <a:off x="3989516" y="4318000"/>
              <a:ext cx="1776284" cy="1460500"/>
            </a:xfrm>
            <a:prstGeom prst="rect">
              <a:avLst/>
            </a:prstGeom>
          </p:spPr>
        </p:pic>
      </p:grpSp>
      <p:grpSp>
        <p:nvGrpSpPr>
          <p:cNvPr id="61" name="Group 60"/>
          <p:cNvGrpSpPr/>
          <p:nvPr/>
        </p:nvGrpSpPr>
        <p:grpSpPr>
          <a:xfrm>
            <a:off x="4102974" y="1960772"/>
            <a:ext cx="1739026" cy="1620628"/>
            <a:chOff x="1474074" y="4348372"/>
            <a:chExt cx="1739026" cy="1620628"/>
          </a:xfrm>
        </p:grpSpPr>
        <p:sp>
          <p:nvSpPr>
            <p:cNvPr id="58" name="Rectangle 57"/>
            <p:cNvSpPr/>
            <p:nvPr/>
          </p:nvSpPr>
          <p:spPr>
            <a:xfrm>
              <a:off x="1474074" y="43483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8">
              <a:lum bright="-16000"/>
            </a:blip>
            <a:stretch>
              <a:fillRect/>
            </a:stretch>
          </p:blipFill>
          <p:spPr>
            <a:xfrm>
              <a:off x="1536700" y="4419600"/>
              <a:ext cx="1600200" cy="1475740"/>
            </a:xfrm>
            <a:prstGeom prst="rect">
              <a:avLst/>
            </a:prstGeom>
          </p:spPr>
        </p:pic>
      </p:grpSp>
      <p:grpSp>
        <p:nvGrpSpPr>
          <p:cNvPr id="60" name="Group 59"/>
          <p:cNvGrpSpPr/>
          <p:nvPr/>
        </p:nvGrpSpPr>
        <p:grpSpPr>
          <a:xfrm>
            <a:off x="4306174" y="1922672"/>
            <a:ext cx="1739026" cy="1620628"/>
            <a:chOff x="4217274" y="4716672"/>
            <a:chExt cx="1739026" cy="1620628"/>
          </a:xfrm>
        </p:grpSpPr>
        <p:sp>
          <p:nvSpPr>
            <p:cNvPr id="59" name="Rectangle 58"/>
            <p:cNvSpPr/>
            <p:nvPr/>
          </p:nvSpPr>
          <p:spPr>
            <a:xfrm>
              <a:off x="4217274" y="47166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p:cNvPicPr>
              <a:picLocks noChangeAspect="1"/>
            </p:cNvPicPr>
            <p:nvPr/>
          </p:nvPicPr>
          <p:blipFill>
            <a:blip r:embed="rId9">
              <a:lum bright="-16000"/>
            </a:blip>
            <a:stretch>
              <a:fillRect/>
            </a:stretch>
          </p:blipFill>
          <p:spPr>
            <a:xfrm>
              <a:off x="4267812" y="4762500"/>
              <a:ext cx="1624987" cy="1498600"/>
            </a:xfrm>
            <a:prstGeom prst="rect">
              <a:avLst/>
            </a:prstGeom>
          </p:spPr>
        </p:pic>
      </p:grpSp>
      <p:grpSp>
        <p:nvGrpSpPr>
          <p:cNvPr id="70" name="Group 69"/>
          <p:cNvGrpSpPr/>
          <p:nvPr/>
        </p:nvGrpSpPr>
        <p:grpSpPr>
          <a:xfrm>
            <a:off x="1486774" y="3040272"/>
            <a:ext cx="1827926" cy="1696828"/>
            <a:chOff x="1461374" y="4462672"/>
            <a:chExt cx="1827926" cy="1696828"/>
          </a:xfrm>
        </p:grpSpPr>
        <p:sp>
          <p:nvSpPr>
            <p:cNvPr id="63" name="Rectangle 62"/>
            <p:cNvSpPr/>
            <p:nvPr/>
          </p:nvSpPr>
          <p:spPr>
            <a:xfrm>
              <a:off x="1461374" y="4462672"/>
              <a:ext cx="1827926" cy="16968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10">
              <a:lum bright="-16000"/>
            </a:blip>
            <a:stretch>
              <a:fillRect/>
            </a:stretch>
          </p:blipFill>
          <p:spPr>
            <a:xfrm>
              <a:off x="1538382" y="4521200"/>
              <a:ext cx="1680072" cy="1549400"/>
            </a:xfrm>
            <a:prstGeom prst="rect">
              <a:avLst/>
            </a:prstGeom>
          </p:spPr>
        </p:pic>
      </p:grpSp>
      <p:grpSp>
        <p:nvGrpSpPr>
          <p:cNvPr id="73" name="Group 72"/>
          <p:cNvGrpSpPr/>
          <p:nvPr/>
        </p:nvGrpSpPr>
        <p:grpSpPr>
          <a:xfrm>
            <a:off x="4217274" y="4411872"/>
            <a:ext cx="1739026" cy="1620628"/>
            <a:chOff x="4217274" y="4411872"/>
            <a:chExt cx="1739026" cy="1620628"/>
          </a:xfrm>
        </p:grpSpPr>
        <p:sp>
          <p:nvSpPr>
            <p:cNvPr id="66" name="Rectangle 65"/>
            <p:cNvSpPr/>
            <p:nvPr/>
          </p:nvSpPr>
          <p:spPr>
            <a:xfrm>
              <a:off x="4217274" y="44118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67"/>
            <p:cNvPicPr>
              <a:picLocks noChangeAspect="1"/>
            </p:cNvPicPr>
            <p:nvPr/>
          </p:nvPicPr>
          <p:blipFill>
            <a:blip r:embed="rId11">
              <a:lum bright="-16000"/>
            </a:blip>
            <a:stretch>
              <a:fillRect/>
            </a:stretch>
          </p:blipFill>
          <p:spPr>
            <a:xfrm>
              <a:off x="4284796" y="4470400"/>
              <a:ext cx="1597446" cy="1473200"/>
            </a:xfrm>
            <a:prstGeom prst="rect">
              <a:avLst/>
            </a:prstGeom>
          </p:spPr>
        </p:pic>
      </p:grpSp>
      <p:grpSp>
        <p:nvGrpSpPr>
          <p:cNvPr id="72" name="Group 71"/>
          <p:cNvGrpSpPr/>
          <p:nvPr/>
        </p:nvGrpSpPr>
        <p:grpSpPr>
          <a:xfrm>
            <a:off x="1677274" y="5046872"/>
            <a:ext cx="1789826" cy="1646028"/>
            <a:chOff x="1677274" y="5046872"/>
            <a:chExt cx="1789826" cy="1646028"/>
          </a:xfrm>
        </p:grpSpPr>
        <p:sp>
          <p:nvSpPr>
            <p:cNvPr id="65" name="Rectangle 64"/>
            <p:cNvSpPr/>
            <p:nvPr/>
          </p:nvSpPr>
          <p:spPr>
            <a:xfrm>
              <a:off x="1677274" y="5046872"/>
              <a:ext cx="1789826" cy="16460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12">
              <a:lum bright="-16000"/>
            </a:blip>
            <a:stretch>
              <a:fillRect/>
            </a:stretch>
          </p:blipFill>
          <p:spPr>
            <a:xfrm>
              <a:off x="1754436" y="5105399"/>
              <a:ext cx="1623764" cy="1497471"/>
            </a:xfrm>
            <a:prstGeom prst="rect">
              <a:avLst/>
            </a:prstGeom>
          </p:spPr>
        </p:pic>
      </p:grpSp>
      <p:sp>
        <p:nvSpPr>
          <p:cNvPr id="71" name="Rectangle 70"/>
          <p:cNvSpPr/>
          <p:nvPr/>
        </p:nvSpPr>
        <p:spPr>
          <a:xfrm>
            <a:off x="4610974" y="62152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505652" y="-19241"/>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050040" y="1233540"/>
            <a:ext cx="5841453"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dirty="0">
                <a:solidFill>
                  <a:srgbClr val="1100FF"/>
                </a:solidFill>
              </a:endParaRPr>
            </a:p>
          </p:txBody>
        </p:sp>
        <p:sp>
          <p:nvSpPr>
            <p:cNvPr id="13" name="Rectangle 12"/>
            <p:cNvSpPr/>
            <p:nvPr/>
          </p:nvSpPr>
          <p:spPr>
            <a:xfrm>
              <a:off x="6451600" y="9177867"/>
              <a:ext cx="913854" cy="880533"/>
            </a:xfrm>
            <a:prstGeom prst="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rgbClr val="1100FF"/>
                </a:solidFill>
              </a:endParaRPr>
            </a:p>
          </p:txBody>
        </p:sp>
      </p:grpSp>
      <p:sp>
        <p:nvSpPr>
          <p:cNvPr id="15" name="TextBox 14"/>
          <p:cNvSpPr txBox="1"/>
          <p:nvPr/>
        </p:nvSpPr>
        <p:spPr>
          <a:xfrm>
            <a:off x="594552" y="1172984"/>
            <a:ext cx="6701361"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84827"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Go to Species Reports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grpSp>
        <p:nvGrpSpPr>
          <p:cNvPr id="62" name="Group 61"/>
          <p:cNvGrpSpPr/>
          <p:nvPr/>
        </p:nvGrpSpPr>
        <p:grpSpPr>
          <a:xfrm>
            <a:off x="1613774" y="3091072"/>
            <a:ext cx="1739026" cy="1620628"/>
            <a:chOff x="1613774" y="3091072"/>
            <a:chExt cx="1739026" cy="1620628"/>
          </a:xfrm>
        </p:grpSpPr>
        <p:sp>
          <p:nvSpPr>
            <p:cNvPr id="71" name="Rectangle 70"/>
            <p:cNvSpPr/>
            <p:nvPr/>
          </p:nvSpPr>
          <p:spPr>
            <a:xfrm>
              <a:off x="1613774" y="30910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4">
              <a:lum bright="-16000"/>
            </a:blip>
            <a:stretch>
              <a:fillRect/>
            </a:stretch>
          </p:blipFill>
          <p:spPr>
            <a:xfrm>
              <a:off x="1714194" y="3162299"/>
              <a:ext cx="1547136" cy="1460501"/>
            </a:xfrm>
            <a:prstGeom prst="rect">
              <a:avLst/>
            </a:prstGeom>
          </p:spPr>
        </p:pic>
      </p:grpSp>
      <p:grpSp>
        <p:nvGrpSpPr>
          <p:cNvPr id="64" name="Group 63"/>
          <p:cNvGrpSpPr/>
          <p:nvPr/>
        </p:nvGrpSpPr>
        <p:grpSpPr>
          <a:xfrm>
            <a:off x="1893174" y="3002172"/>
            <a:ext cx="1739026" cy="1620628"/>
            <a:chOff x="2312274" y="4932572"/>
            <a:chExt cx="1739026" cy="1620628"/>
          </a:xfrm>
        </p:grpSpPr>
        <p:sp>
          <p:nvSpPr>
            <p:cNvPr id="50" name="Rectangle 49"/>
            <p:cNvSpPr/>
            <p:nvPr/>
          </p:nvSpPr>
          <p:spPr>
            <a:xfrm>
              <a:off x="2312274" y="49325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5">
              <a:lum bright="-16000"/>
            </a:blip>
            <a:stretch>
              <a:fillRect/>
            </a:stretch>
          </p:blipFill>
          <p:spPr>
            <a:xfrm>
              <a:off x="2377806" y="5003800"/>
              <a:ext cx="1597446" cy="1473200"/>
            </a:xfrm>
            <a:prstGeom prst="rect">
              <a:avLst/>
            </a:prstGeom>
          </p:spPr>
        </p:pic>
      </p:grpSp>
      <p:grpSp>
        <p:nvGrpSpPr>
          <p:cNvPr id="72" name="Group 71"/>
          <p:cNvGrpSpPr/>
          <p:nvPr/>
        </p:nvGrpSpPr>
        <p:grpSpPr>
          <a:xfrm>
            <a:off x="2261474" y="2824372"/>
            <a:ext cx="1739026" cy="1620628"/>
            <a:chOff x="4318874" y="4005472"/>
            <a:chExt cx="1739026" cy="1620628"/>
          </a:xfrm>
        </p:grpSpPr>
        <p:sp>
          <p:nvSpPr>
            <p:cNvPr id="52" name="Rectangle 51"/>
            <p:cNvSpPr/>
            <p:nvPr/>
          </p:nvSpPr>
          <p:spPr>
            <a:xfrm>
              <a:off x="4318874" y="40054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1" name="Picture 60"/>
            <p:cNvPicPr>
              <a:picLocks noChangeAspect="1"/>
            </p:cNvPicPr>
            <p:nvPr/>
          </p:nvPicPr>
          <p:blipFill>
            <a:blip r:embed="rId6">
              <a:lum bright="-16000"/>
            </a:blip>
            <a:stretch>
              <a:fillRect/>
            </a:stretch>
          </p:blipFill>
          <p:spPr>
            <a:xfrm>
              <a:off x="4384101" y="4076700"/>
              <a:ext cx="1597446" cy="1473200"/>
            </a:xfrm>
            <a:prstGeom prst="rect">
              <a:avLst/>
            </a:prstGeom>
          </p:spPr>
        </p:pic>
      </p:grpSp>
      <p:grpSp>
        <p:nvGrpSpPr>
          <p:cNvPr id="84" name="Group 83"/>
          <p:cNvGrpSpPr/>
          <p:nvPr/>
        </p:nvGrpSpPr>
        <p:grpSpPr>
          <a:xfrm>
            <a:off x="4560174" y="1922672"/>
            <a:ext cx="1739026" cy="1620628"/>
            <a:chOff x="1639174" y="4957972"/>
            <a:chExt cx="1739026" cy="1620628"/>
          </a:xfrm>
        </p:grpSpPr>
        <p:sp>
          <p:nvSpPr>
            <p:cNvPr id="51" name="Rectangle 50"/>
            <p:cNvSpPr/>
            <p:nvPr/>
          </p:nvSpPr>
          <p:spPr>
            <a:xfrm>
              <a:off x="1639174" y="49579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7">
              <a:lum bright="-16000"/>
            </a:blip>
            <a:stretch>
              <a:fillRect/>
            </a:stretch>
          </p:blipFill>
          <p:spPr>
            <a:xfrm>
              <a:off x="1714500" y="5022850"/>
              <a:ext cx="1587500" cy="1472847"/>
            </a:xfrm>
            <a:prstGeom prst="rect">
              <a:avLst/>
            </a:prstGeom>
          </p:spPr>
        </p:pic>
      </p:grpSp>
      <p:grpSp>
        <p:nvGrpSpPr>
          <p:cNvPr id="85" name="Group 84"/>
          <p:cNvGrpSpPr/>
          <p:nvPr/>
        </p:nvGrpSpPr>
        <p:grpSpPr>
          <a:xfrm>
            <a:off x="4229974" y="1846472"/>
            <a:ext cx="1739026" cy="1620628"/>
            <a:chOff x="4623674" y="3929272"/>
            <a:chExt cx="1739026" cy="1620628"/>
          </a:xfrm>
        </p:grpSpPr>
        <p:sp>
          <p:nvSpPr>
            <p:cNvPr id="76" name="Rectangle 75"/>
            <p:cNvSpPr/>
            <p:nvPr/>
          </p:nvSpPr>
          <p:spPr>
            <a:xfrm>
              <a:off x="4623674" y="39292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8">
              <a:lum bright="-16000"/>
            </a:blip>
            <a:stretch>
              <a:fillRect/>
            </a:stretch>
          </p:blipFill>
          <p:spPr>
            <a:xfrm>
              <a:off x="4709099" y="4000500"/>
              <a:ext cx="1564702" cy="1460500"/>
            </a:xfrm>
            <a:prstGeom prst="rect">
              <a:avLst/>
            </a:prstGeom>
          </p:spPr>
        </p:pic>
      </p:grpSp>
      <p:grpSp>
        <p:nvGrpSpPr>
          <p:cNvPr id="81" name="Group 80"/>
          <p:cNvGrpSpPr/>
          <p:nvPr/>
        </p:nvGrpSpPr>
        <p:grpSpPr>
          <a:xfrm>
            <a:off x="4395074" y="1617872"/>
            <a:ext cx="1739026" cy="1620628"/>
            <a:chOff x="4395074" y="1617872"/>
            <a:chExt cx="1739026" cy="1620628"/>
          </a:xfrm>
        </p:grpSpPr>
        <p:sp>
          <p:nvSpPr>
            <p:cNvPr id="77" name="Rectangle 76"/>
            <p:cNvSpPr/>
            <p:nvPr/>
          </p:nvSpPr>
          <p:spPr>
            <a:xfrm>
              <a:off x="4395074" y="16178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9">
              <a:lum bright="-16000"/>
            </a:blip>
            <a:srcRect l="5556" t="6627" r="10000" b="9036"/>
            <a:stretch>
              <a:fillRect/>
            </a:stretch>
          </p:blipFill>
          <p:spPr>
            <a:xfrm>
              <a:off x="4470400" y="1689100"/>
              <a:ext cx="1587500" cy="1460500"/>
            </a:xfrm>
            <a:prstGeom prst="rect">
              <a:avLst/>
            </a:prstGeom>
          </p:spPr>
        </p:pic>
      </p:grpSp>
      <p:grpSp>
        <p:nvGrpSpPr>
          <p:cNvPr id="92" name="Group 91"/>
          <p:cNvGrpSpPr/>
          <p:nvPr/>
        </p:nvGrpSpPr>
        <p:grpSpPr>
          <a:xfrm>
            <a:off x="1651874" y="5250072"/>
            <a:ext cx="1739026" cy="1620628"/>
            <a:chOff x="1651874" y="5250072"/>
            <a:chExt cx="1739026" cy="1620628"/>
          </a:xfrm>
        </p:grpSpPr>
        <p:sp>
          <p:nvSpPr>
            <p:cNvPr id="74" name="Rectangle 73"/>
            <p:cNvSpPr/>
            <p:nvPr/>
          </p:nvSpPr>
          <p:spPr>
            <a:xfrm>
              <a:off x="1651874" y="52500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88"/>
            <p:cNvPicPr>
              <a:picLocks noChangeAspect="1"/>
            </p:cNvPicPr>
            <p:nvPr/>
          </p:nvPicPr>
          <p:blipFill>
            <a:blip r:embed="rId10">
              <a:lum bright="-16000"/>
            </a:blip>
            <a:stretch>
              <a:fillRect/>
            </a:stretch>
          </p:blipFill>
          <p:spPr>
            <a:xfrm>
              <a:off x="1729342" y="5333999"/>
              <a:ext cx="1569905" cy="1447801"/>
            </a:xfrm>
            <a:prstGeom prst="rect">
              <a:avLst/>
            </a:prstGeom>
          </p:spPr>
        </p:pic>
      </p:grpSp>
      <p:grpSp>
        <p:nvGrpSpPr>
          <p:cNvPr id="93" name="Group 92"/>
          <p:cNvGrpSpPr/>
          <p:nvPr/>
        </p:nvGrpSpPr>
        <p:grpSpPr>
          <a:xfrm>
            <a:off x="1804274" y="4729372"/>
            <a:ext cx="1739026" cy="1620628"/>
            <a:chOff x="4610974" y="4488072"/>
            <a:chExt cx="1739026" cy="1620628"/>
          </a:xfrm>
        </p:grpSpPr>
        <p:sp>
          <p:nvSpPr>
            <p:cNvPr id="87" name="Rectangle 86"/>
            <p:cNvSpPr/>
            <p:nvPr/>
          </p:nvSpPr>
          <p:spPr>
            <a:xfrm>
              <a:off x="4610974" y="44880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89"/>
            <p:cNvPicPr>
              <a:picLocks noChangeAspect="1"/>
            </p:cNvPicPr>
            <p:nvPr/>
          </p:nvPicPr>
          <p:blipFill>
            <a:blip r:embed="rId11">
              <a:lum bright="-16000"/>
            </a:blip>
            <a:stretch>
              <a:fillRect/>
            </a:stretch>
          </p:blipFill>
          <p:spPr>
            <a:xfrm>
              <a:off x="4681556" y="4559299"/>
              <a:ext cx="1592244" cy="1468403"/>
            </a:xfrm>
            <a:prstGeom prst="rect">
              <a:avLst/>
            </a:prstGeom>
          </p:spPr>
        </p:pic>
      </p:grpSp>
      <p:grpSp>
        <p:nvGrpSpPr>
          <p:cNvPr id="94" name="Group 93"/>
          <p:cNvGrpSpPr/>
          <p:nvPr/>
        </p:nvGrpSpPr>
        <p:grpSpPr>
          <a:xfrm>
            <a:off x="1423274" y="4615072"/>
            <a:ext cx="1739026" cy="1620628"/>
            <a:chOff x="3671174" y="6405772"/>
            <a:chExt cx="1739026" cy="1620628"/>
          </a:xfrm>
        </p:grpSpPr>
        <p:sp>
          <p:nvSpPr>
            <p:cNvPr id="86" name="Rectangle 85"/>
            <p:cNvSpPr/>
            <p:nvPr/>
          </p:nvSpPr>
          <p:spPr>
            <a:xfrm>
              <a:off x="3671174" y="6405772"/>
              <a:ext cx="1739026" cy="16206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1" name="Picture 90"/>
            <p:cNvPicPr>
              <a:picLocks noChangeAspect="1"/>
            </p:cNvPicPr>
            <p:nvPr/>
          </p:nvPicPr>
          <p:blipFill>
            <a:blip r:embed="rId12">
              <a:lum bright="-16000"/>
            </a:blip>
            <a:stretch>
              <a:fillRect/>
            </a:stretch>
          </p:blipFill>
          <p:spPr>
            <a:xfrm>
              <a:off x="3732575" y="6464300"/>
              <a:ext cx="1611217" cy="1485900"/>
            </a:xfrm>
            <a:prstGeom prst="rect">
              <a:avLst/>
            </a:prstGeom>
          </p:spPr>
        </p:pic>
      </p:grpSp>
      <p:grpSp>
        <p:nvGrpSpPr>
          <p:cNvPr id="56" name="Group 55"/>
          <p:cNvGrpSpPr/>
          <p:nvPr/>
        </p:nvGrpSpPr>
        <p:grpSpPr>
          <a:xfrm>
            <a:off x="4280774" y="6177172"/>
            <a:ext cx="1739026" cy="769728"/>
            <a:chOff x="4280774" y="6177172"/>
            <a:chExt cx="1739026" cy="769728"/>
          </a:xfrm>
        </p:grpSpPr>
        <p:grpSp>
          <p:nvGrpSpPr>
            <p:cNvPr id="53" name="Group 52"/>
            <p:cNvGrpSpPr/>
            <p:nvPr/>
          </p:nvGrpSpPr>
          <p:grpSpPr>
            <a:xfrm>
              <a:off x="4280774" y="6177172"/>
              <a:ext cx="1739026" cy="769728"/>
              <a:chOff x="4141074" y="5300872"/>
              <a:chExt cx="1739026" cy="769728"/>
            </a:xfrm>
          </p:grpSpPr>
          <p:sp>
            <p:nvSpPr>
              <p:cNvPr id="88" name="Rectangle 87"/>
              <p:cNvSpPr/>
              <p:nvPr/>
            </p:nvSpPr>
            <p:spPr>
              <a:xfrm>
                <a:off x="4141074" y="5300872"/>
                <a:ext cx="1739026" cy="7697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4216400" y="5359400"/>
                <a:ext cx="1587500" cy="622300"/>
              </a:xfrm>
              <a:prstGeom prst="rect">
                <a:avLst/>
              </a:prstGeom>
              <a:solidFill>
                <a:srgbClr val="8ACBD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5" name="TextBox 54"/>
            <p:cNvSpPr txBox="1"/>
            <p:nvPr/>
          </p:nvSpPr>
          <p:spPr>
            <a:xfrm>
              <a:off x="4432300" y="6362700"/>
              <a:ext cx="1424589" cy="338554"/>
            </a:xfrm>
            <a:prstGeom prst="rect">
              <a:avLst/>
            </a:prstGeom>
            <a:noFill/>
          </p:spPr>
          <p:txBody>
            <a:bodyPr wrap="none" rtlCol="0">
              <a:spAutoFit/>
            </a:bodyPr>
            <a:lstStyle/>
            <a:p>
              <a:r>
                <a:rPr lang="en-US" sz="1600" dirty="0" smtClean="0">
                  <a:solidFill>
                    <a:srgbClr val="0000FF"/>
                  </a:solidFill>
                </a:rPr>
                <a:t>All Other Phyla</a:t>
              </a:r>
              <a:endParaRPr lang="en-US" sz="1600" dirty="0">
                <a:solidFill>
                  <a:srgbClr val="0000FF"/>
                </a:solidFill>
              </a:endParaRPr>
            </a:p>
          </p:txBody>
        </p:sp>
      </p:grpSp>
      <p:sp>
        <p:nvSpPr>
          <p:cNvPr id="57" name="Rectangle 56"/>
          <p:cNvSpPr/>
          <p:nvPr/>
        </p:nvSpPr>
        <p:spPr>
          <a:xfrm>
            <a:off x="4889500" y="4419600"/>
            <a:ext cx="838200" cy="5461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ight Arrow 57"/>
          <p:cNvSpPr/>
          <p:nvPr/>
        </p:nvSpPr>
        <p:spPr>
          <a:xfrm>
            <a:off x="4978400" y="4470400"/>
            <a:ext cx="647700" cy="393700"/>
          </a:xfrm>
          <a:prstGeom prst="rightArrow">
            <a:avLst/>
          </a:prstGeom>
          <a:gradFill flip="none" rotWithShape="1">
            <a:gsLst>
              <a:gs pos="57000">
                <a:srgbClr val="0E213A"/>
              </a:gs>
              <a:gs pos="100000">
                <a:srgbClr val="FFFFFF"/>
              </a:gs>
            </a:gsLst>
            <a:lin ang="111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505652" y="-19241"/>
            <a:ext cx="7772400" cy="10058400"/>
          </a:xfrm>
          <a:prstGeom prst="rect">
            <a:avLst/>
          </a:prstGeom>
          <a:solidFill>
            <a:srgbClr val="7D96B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052" y="1071036"/>
            <a:ext cx="6834402" cy="8987364"/>
          </a:xfrm>
          <a:prstGeom prst="rect">
            <a:avLst/>
          </a:prstGeom>
          <a:solidFill>
            <a:srgbClr val="5F8984"/>
          </a:soli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1052" y="438702"/>
            <a:ext cx="6834402" cy="7677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Minion Pro"/>
              <a:cs typeface="Minion Pro"/>
            </a:endParaRPr>
          </a:p>
        </p:txBody>
      </p:sp>
      <p:pic>
        <p:nvPicPr>
          <p:cNvPr id="4" name="Picture 3"/>
          <p:cNvPicPr>
            <a:picLocks noChangeAspect="1"/>
          </p:cNvPicPr>
          <p:nvPr/>
        </p:nvPicPr>
        <p:blipFill>
          <a:blip r:embed="rId3"/>
          <a:srcRect l="22421" r="17595" b="21173"/>
          <a:stretch>
            <a:fillRect/>
          </a:stretch>
        </p:blipFill>
        <p:spPr>
          <a:xfrm>
            <a:off x="795108" y="579538"/>
            <a:ext cx="456909" cy="491498"/>
          </a:xfrm>
          <a:prstGeom prst="rect">
            <a:avLst/>
          </a:prstGeom>
        </p:spPr>
      </p:pic>
      <p:sp>
        <p:nvSpPr>
          <p:cNvPr id="7" name="TextBox 6"/>
          <p:cNvSpPr txBox="1"/>
          <p:nvPr/>
        </p:nvSpPr>
        <p:spPr>
          <a:xfrm>
            <a:off x="1524001" y="593982"/>
            <a:ext cx="5570756" cy="477054"/>
          </a:xfrm>
          <a:prstGeom prst="rect">
            <a:avLst/>
          </a:prstGeom>
          <a:noFill/>
        </p:spPr>
        <p:txBody>
          <a:bodyPr wrap="none" rtlCol="0">
            <a:spAutoFit/>
          </a:bodyPr>
          <a:lstStyle/>
          <a:p>
            <a:r>
              <a:rPr lang="en-US" sz="2400" dirty="0" smtClean="0">
                <a:solidFill>
                  <a:schemeClr val="bg1"/>
                </a:solidFill>
                <a:latin typeface="Minion Pro"/>
                <a:cs typeface="Minion Pro"/>
              </a:rPr>
              <a:t>Smithsonian Marine Station at Fort Pierce</a:t>
            </a:r>
            <a:endParaRPr lang="en-US" sz="2400" dirty="0">
              <a:solidFill>
                <a:schemeClr val="bg1"/>
              </a:solidFill>
              <a:latin typeface="Minion Pro"/>
              <a:cs typeface="Minion Pro"/>
            </a:endParaRPr>
          </a:p>
        </p:txBody>
      </p:sp>
      <p:sp>
        <p:nvSpPr>
          <p:cNvPr id="12" name="Rectangle 11"/>
          <p:cNvSpPr/>
          <p:nvPr/>
        </p:nvSpPr>
        <p:spPr>
          <a:xfrm>
            <a:off x="531052" y="1224286"/>
            <a:ext cx="6834402" cy="210308"/>
          </a:xfrm>
          <a:prstGeom prst="rect">
            <a:avLst/>
          </a:prstGeom>
          <a:solidFill>
            <a:srgbClr val="445E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3"/>
          <p:cNvGrpSpPr/>
          <p:nvPr/>
        </p:nvGrpSpPr>
        <p:grpSpPr>
          <a:xfrm>
            <a:off x="1050040" y="1233540"/>
            <a:ext cx="5841453" cy="8449734"/>
            <a:chOff x="1524001" y="1608666"/>
            <a:chExt cx="5841453" cy="8449734"/>
          </a:xfrm>
        </p:grpSpPr>
        <p:sp>
          <p:nvSpPr>
            <p:cNvPr id="10" name="Round Diagonal Corner Rectangle 9"/>
            <p:cNvSpPr/>
            <p:nvPr/>
          </p:nvSpPr>
          <p:spPr>
            <a:xfrm>
              <a:off x="1524001" y="1608666"/>
              <a:ext cx="5841453" cy="8449734"/>
            </a:xfrm>
            <a:prstGeom prst="round2Diag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dirty="0">
                <a:solidFill>
                  <a:srgbClr val="1100FF"/>
                </a:solidFill>
              </a:endParaRPr>
            </a:p>
          </p:txBody>
        </p:sp>
        <p:sp>
          <p:nvSpPr>
            <p:cNvPr id="13" name="Rectangle 12"/>
            <p:cNvSpPr/>
            <p:nvPr/>
          </p:nvSpPr>
          <p:spPr>
            <a:xfrm>
              <a:off x="6451600" y="9177867"/>
              <a:ext cx="913854" cy="880533"/>
            </a:xfrm>
            <a:prstGeom prst="rect">
              <a:avLst/>
            </a:prstGeom>
            <a:solidFill>
              <a:schemeClr val="bg1"/>
            </a:solidFill>
            <a:ln>
              <a:solidFill>
                <a:srgbClr val="7400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solidFill>
                  <a:srgbClr val="1100FF"/>
                </a:solidFill>
              </a:endParaRPr>
            </a:p>
          </p:txBody>
        </p:sp>
      </p:grpSp>
      <p:sp>
        <p:nvSpPr>
          <p:cNvPr id="15" name="TextBox 14"/>
          <p:cNvSpPr txBox="1"/>
          <p:nvPr/>
        </p:nvSpPr>
        <p:spPr>
          <a:xfrm>
            <a:off x="594552" y="1172984"/>
            <a:ext cx="6701361" cy="253916"/>
          </a:xfrm>
          <a:prstGeom prst="rect">
            <a:avLst/>
          </a:prstGeom>
          <a:noFill/>
        </p:spPr>
        <p:txBody>
          <a:bodyPr wrap="none" rtlCol="0">
            <a:spAutoFit/>
          </a:bodyPr>
          <a:lstStyle/>
          <a:p>
            <a:r>
              <a:rPr lang="en-US" sz="1050" dirty="0" smtClean="0">
                <a:solidFill>
                  <a:srgbClr val="FFFFFF"/>
                </a:solidFill>
              </a:rPr>
              <a:t>IRLSI Home   Search the Inventory      The IRL      Stewardship   IRL Photo Gallery   Links and Events   About Us   SMS Home</a:t>
            </a:r>
            <a:endParaRPr lang="en-US" sz="1050" dirty="0">
              <a:solidFill>
                <a:srgbClr val="FFFFFF"/>
              </a:solidFill>
            </a:endParaRPr>
          </a:p>
        </p:txBody>
      </p:sp>
      <p:cxnSp>
        <p:nvCxnSpPr>
          <p:cNvPr id="20" name="Straight Connector 19"/>
          <p:cNvCxnSpPr/>
          <p:nvPr/>
        </p:nvCxnSpPr>
        <p:spPr>
          <a:xfrm rot="5400000">
            <a:off x="1235380" y="131712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2454622" y="130865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31976" y="1308647"/>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3894000" y="1308641"/>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18501" y="1317102"/>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892200" y="1317096"/>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6484884" y="1308623"/>
            <a:ext cx="202614" cy="1588"/>
          </a:xfrm>
          <a:prstGeom prst="line">
            <a:avLst/>
          </a:prstGeom>
          <a:ln w="317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154716" y="1608666"/>
            <a:ext cx="3384827" cy="253916"/>
          </a:xfrm>
          <a:prstGeom prst="rect">
            <a:avLst/>
          </a:prstGeom>
          <a:noFill/>
        </p:spPr>
        <p:txBody>
          <a:bodyPr wrap="none" rtlCol="0">
            <a:spAutoFit/>
          </a:bodyPr>
          <a:lstStyle/>
          <a:p>
            <a:r>
              <a:rPr lang="en-US" sz="1050" dirty="0" smtClean="0">
                <a:solidFill>
                  <a:schemeClr val="tx1">
                    <a:lumMod val="75000"/>
                    <a:lumOff val="25000"/>
                  </a:schemeClr>
                </a:solidFill>
              </a:rPr>
              <a:t>IRLSI Home &gt; Search the Inventory &gt; Go to Species Reports </a:t>
            </a:r>
            <a:endParaRPr lang="en-US" sz="1050" dirty="0">
              <a:solidFill>
                <a:schemeClr val="tx1">
                  <a:lumMod val="75000"/>
                  <a:lumOff val="25000"/>
                </a:schemeClr>
              </a:solidFill>
            </a:endParaRPr>
          </a:p>
        </p:txBody>
      </p:sp>
      <p:sp>
        <p:nvSpPr>
          <p:cNvPr id="32" name="TextBox 31"/>
          <p:cNvSpPr txBox="1"/>
          <p:nvPr/>
        </p:nvSpPr>
        <p:spPr>
          <a:xfrm>
            <a:off x="505652" y="2171700"/>
            <a:ext cx="1082723" cy="4555093"/>
          </a:xfrm>
          <a:prstGeom prst="rect">
            <a:avLst/>
          </a:prstGeom>
          <a:noFill/>
        </p:spPr>
        <p:txBody>
          <a:bodyPr wrap="none" rtlCol="0">
            <a:spAutoFit/>
          </a:bodyPr>
          <a:lstStyle/>
          <a:p>
            <a:r>
              <a:rPr lang="en-US" sz="1000" dirty="0" smtClean="0">
                <a:solidFill>
                  <a:schemeClr val="bg1"/>
                </a:solidFill>
                <a:latin typeface="Arial"/>
                <a:cs typeface="Arial"/>
              </a:rPr>
              <a:t>Search by</a:t>
            </a:r>
          </a:p>
          <a:p>
            <a:r>
              <a:rPr lang="en-US" sz="1000" dirty="0" smtClean="0">
                <a:solidFill>
                  <a:schemeClr val="bg1"/>
                </a:solidFill>
                <a:latin typeface="Arial"/>
                <a:cs typeface="Arial"/>
              </a:rPr>
              <a:t>Word or Phrase</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Go to 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Alphabetized</a:t>
            </a:r>
          </a:p>
          <a:p>
            <a:r>
              <a:rPr lang="en-US" sz="1000" dirty="0" smtClean="0">
                <a:solidFill>
                  <a:schemeClr val="bg1"/>
                </a:solidFill>
                <a:latin typeface="Arial"/>
                <a:cs typeface="Arial"/>
              </a:rPr>
              <a:t>Species Lists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Expanded </a:t>
            </a:r>
          </a:p>
          <a:p>
            <a:r>
              <a:rPr lang="en-US" sz="1000" dirty="0" smtClean="0">
                <a:solidFill>
                  <a:schemeClr val="bg1"/>
                </a:solidFill>
                <a:latin typeface="Arial"/>
                <a:cs typeface="Arial"/>
              </a:rPr>
              <a:t>Species</a:t>
            </a:r>
          </a:p>
          <a:p>
            <a:r>
              <a:rPr lang="en-US" sz="1000" dirty="0" smtClean="0">
                <a:solidFill>
                  <a:schemeClr val="bg1"/>
                </a:solidFill>
                <a:latin typeface="Arial"/>
                <a:cs typeface="Arial"/>
              </a:rPr>
              <a:t>Reports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Special Status</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Non-Native</a:t>
            </a:r>
          </a:p>
          <a:p>
            <a:r>
              <a:rPr lang="en-US" sz="1000" dirty="0" smtClean="0">
                <a:solidFill>
                  <a:schemeClr val="bg1"/>
                </a:solidFill>
                <a:latin typeface="Arial"/>
                <a:cs typeface="Arial"/>
              </a:rPr>
              <a:t>Species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Thumbnails</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IRL Species</a:t>
            </a:r>
          </a:p>
          <a:p>
            <a:r>
              <a:rPr lang="en-US" sz="1000" dirty="0" smtClean="0">
                <a:solidFill>
                  <a:schemeClr val="bg1"/>
                </a:solidFill>
                <a:latin typeface="Arial"/>
                <a:cs typeface="Arial"/>
              </a:rPr>
              <a:t>Documentation</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Species Names </a:t>
            </a:r>
          </a:p>
          <a:p>
            <a:r>
              <a:rPr lang="en-US" sz="1000" dirty="0" smtClean="0">
                <a:solidFill>
                  <a:schemeClr val="bg1"/>
                </a:solidFill>
                <a:latin typeface="Arial"/>
                <a:cs typeface="Arial"/>
              </a:rPr>
              <a:t>And Taxonomy</a:t>
            </a:r>
          </a:p>
          <a:p>
            <a:endParaRPr lang="en-US" sz="1000" dirty="0" smtClean="0">
              <a:solidFill>
                <a:schemeClr val="bg1"/>
              </a:solidFill>
              <a:latin typeface="Arial"/>
              <a:cs typeface="Arial"/>
            </a:endParaRPr>
          </a:p>
          <a:p>
            <a:r>
              <a:rPr lang="en-US" sz="1000" dirty="0" smtClean="0">
                <a:solidFill>
                  <a:schemeClr val="bg1"/>
                </a:solidFill>
                <a:latin typeface="Arial"/>
                <a:cs typeface="Arial"/>
              </a:rPr>
              <a:t>Marine </a:t>
            </a:r>
          </a:p>
          <a:p>
            <a:r>
              <a:rPr lang="en-US" sz="1000" dirty="0" smtClean="0">
                <a:solidFill>
                  <a:schemeClr val="bg1"/>
                </a:solidFill>
                <a:latin typeface="Arial"/>
                <a:cs typeface="Arial"/>
              </a:rPr>
              <a:t>Invertebrates</a:t>
            </a:r>
            <a:endParaRPr lang="en-US" sz="1000" dirty="0">
              <a:solidFill>
                <a:schemeClr val="bg1"/>
              </a:solidFill>
              <a:latin typeface="Arial"/>
              <a:cs typeface="Arial"/>
            </a:endParaRPr>
          </a:p>
        </p:txBody>
      </p:sp>
      <p:pic>
        <p:nvPicPr>
          <p:cNvPr id="53" name="Picture 52"/>
          <p:cNvPicPr>
            <a:picLocks noChangeAspect="1"/>
          </p:cNvPicPr>
          <p:nvPr/>
        </p:nvPicPr>
        <p:blipFill>
          <a:blip r:embed="rId4"/>
          <a:stretch>
            <a:fillRect/>
          </a:stretch>
        </p:blipFill>
        <p:spPr>
          <a:xfrm>
            <a:off x="863600" y="1612900"/>
            <a:ext cx="4089400" cy="1905000"/>
          </a:xfrm>
          <a:prstGeom prst="rect">
            <a:avLst/>
          </a:prstGeom>
        </p:spPr>
      </p:pic>
      <p:pic>
        <p:nvPicPr>
          <p:cNvPr id="56" name="Picture 55"/>
          <p:cNvPicPr>
            <a:picLocks noChangeAspect="1"/>
          </p:cNvPicPr>
          <p:nvPr/>
        </p:nvPicPr>
        <p:blipFill>
          <a:blip r:embed="rId5"/>
          <a:stretch>
            <a:fillRect/>
          </a:stretch>
        </p:blipFill>
        <p:spPr>
          <a:xfrm>
            <a:off x="4298950" y="1574800"/>
            <a:ext cx="2298700" cy="1625600"/>
          </a:xfrm>
          <a:prstGeom prst="rect">
            <a:avLst/>
          </a:prstGeom>
        </p:spPr>
      </p:pic>
      <p:pic>
        <p:nvPicPr>
          <p:cNvPr id="57" name="Picture 56"/>
          <p:cNvPicPr>
            <a:picLocks noChangeAspect="1"/>
          </p:cNvPicPr>
          <p:nvPr/>
        </p:nvPicPr>
        <p:blipFill>
          <a:blip r:embed="rId6"/>
          <a:stretch>
            <a:fillRect/>
          </a:stretch>
        </p:blipFill>
        <p:spPr>
          <a:xfrm>
            <a:off x="1377950" y="3092450"/>
            <a:ext cx="2501900" cy="2755900"/>
          </a:xfrm>
          <a:prstGeom prst="rect">
            <a:avLst/>
          </a:prstGeom>
        </p:spPr>
      </p:pic>
      <p:pic>
        <p:nvPicPr>
          <p:cNvPr id="58" name="Picture 57"/>
          <p:cNvPicPr>
            <a:picLocks noChangeAspect="1"/>
          </p:cNvPicPr>
          <p:nvPr/>
        </p:nvPicPr>
        <p:blipFill>
          <a:blip r:embed="rId7"/>
          <a:stretch>
            <a:fillRect/>
          </a:stretch>
        </p:blipFill>
        <p:spPr>
          <a:xfrm>
            <a:off x="3352800" y="3365500"/>
            <a:ext cx="2794000" cy="2286000"/>
          </a:xfrm>
          <a:prstGeom prst="rect">
            <a:avLst/>
          </a:prstGeom>
        </p:spPr>
      </p:pic>
      <p:pic>
        <p:nvPicPr>
          <p:cNvPr id="59" name="Picture 58"/>
          <p:cNvPicPr>
            <a:picLocks noChangeAspect="1"/>
          </p:cNvPicPr>
          <p:nvPr/>
        </p:nvPicPr>
        <p:blipFill>
          <a:blip r:embed="rId8"/>
          <a:stretch>
            <a:fillRect/>
          </a:stretch>
        </p:blipFill>
        <p:spPr>
          <a:xfrm>
            <a:off x="1200150" y="6007100"/>
            <a:ext cx="2120900" cy="1549400"/>
          </a:xfrm>
          <a:prstGeom prst="rect">
            <a:avLst/>
          </a:prstGeom>
        </p:spPr>
      </p:pic>
      <p:pic>
        <p:nvPicPr>
          <p:cNvPr id="62" name="Picture 61"/>
          <p:cNvPicPr>
            <a:picLocks noChangeAspect="1"/>
          </p:cNvPicPr>
          <p:nvPr/>
        </p:nvPicPr>
        <p:blipFill>
          <a:blip r:embed="rId9"/>
          <a:stretch>
            <a:fillRect/>
          </a:stretch>
        </p:blipFill>
        <p:spPr>
          <a:xfrm>
            <a:off x="3752850" y="5683250"/>
            <a:ext cx="2120900" cy="1079500"/>
          </a:xfrm>
          <a:prstGeom prst="rect">
            <a:avLst/>
          </a:prstGeom>
        </p:spPr>
      </p:pic>
      <p:pic>
        <p:nvPicPr>
          <p:cNvPr id="63" name="Picture 62"/>
          <p:cNvPicPr>
            <a:picLocks noChangeAspect="1"/>
          </p:cNvPicPr>
          <p:nvPr/>
        </p:nvPicPr>
        <p:blipFill>
          <a:blip r:embed="rId10"/>
          <a:stretch>
            <a:fillRect/>
          </a:stretch>
        </p:blipFill>
        <p:spPr>
          <a:xfrm>
            <a:off x="3441700" y="6940550"/>
            <a:ext cx="1955800" cy="18161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10074</TotalTime>
  <Words>9990</Words>
  <Application>Microsoft Macintosh PowerPoint</Application>
  <PresentationFormat>Custom</PresentationFormat>
  <Paragraphs>1991</Paragraphs>
  <Slides>57</Slides>
  <Notes>38</Notes>
  <HiddenSlides>0</HiddenSlides>
  <MMClips>0</MMClips>
  <ScaleCrop>false</ScaleCrop>
  <HeadingPairs>
    <vt:vector size="4" baseType="variant">
      <vt:variant>
        <vt:lpstr>Design Template</vt:lpstr>
      </vt:variant>
      <vt:variant>
        <vt:i4>1</vt:i4>
      </vt:variant>
      <vt:variant>
        <vt:lpstr>Slide Titles</vt:lpstr>
      </vt:variant>
      <vt:variant>
        <vt:i4>57</vt:i4>
      </vt:variant>
    </vt:vector>
  </HeadingPairs>
  <TitlesOfParts>
    <vt:vector size="5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vector>
  </TitlesOfParts>
  <Company>Smithsonian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Joseph Dineen</dc:creator>
  <cp:lastModifiedBy>Joseph Dineen</cp:lastModifiedBy>
  <cp:revision>71</cp:revision>
  <cp:lastPrinted>2014-02-10T21:10:06Z</cp:lastPrinted>
  <dcterms:created xsi:type="dcterms:W3CDTF">2014-05-02T14:15:10Z</dcterms:created>
  <dcterms:modified xsi:type="dcterms:W3CDTF">2014-05-02T14:25:12Z</dcterms:modified>
</cp:coreProperties>
</file>